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61" r:id="rId5"/>
    <p:sldId id="281" r:id="rId6"/>
    <p:sldId id="282" r:id="rId7"/>
    <p:sldId id="259" r:id="rId8"/>
    <p:sldId id="260" r:id="rId9"/>
    <p:sldId id="262" r:id="rId10"/>
    <p:sldId id="263" r:id="rId11"/>
    <p:sldId id="264" r:id="rId12"/>
    <p:sldId id="265" r:id="rId13"/>
    <p:sldId id="266" r:id="rId14"/>
    <p:sldId id="283" r:id="rId15"/>
    <p:sldId id="284" r:id="rId16"/>
    <p:sldId id="285" r:id="rId17"/>
    <p:sldId id="286" r:id="rId18"/>
    <p:sldId id="267" r:id="rId19"/>
    <p:sldId id="268" r:id="rId20"/>
    <p:sldId id="269" r:id="rId21"/>
    <p:sldId id="270" r:id="rId22"/>
    <p:sldId id="272" r:id="rId23"/>
    <p:sldId id="273" r:id="rId24"/>
    <p:sldId id="315" r:id="rId25"/>
    <p:sldId id="274" r:id="rId26"/>
    <p:sldId id="275" r:id="rId27"/>
    <p:sldId id="276" r:id="rId28"/>
    <p:sldId id="277" r:id="rId29"/>
    <p:sldId id="278" r:id="rId30"/>
    <p:sldId id="279" r:id="rId31"/>
    <p:sldId id="314" r:id="rId32"/>
    <p:sldId id="287" r:id="rId33"/>
    <p:sldId id="288" r:id="rId34"/>
    <p:sldId id="290" r:id="rId35"/>
    <p:sldId id="291" r:id="rId36"/>
    <p:sldId id="293" r:id="rId37"/>
    <p:sldId id="294" r:id="rId38"/>
    <p:sldId id="295" r:id="rId39"/>
    <p:sldId id="296" r:id="rId40"/>
    <p:sldId id="297" r:id="rId41"/>
    <p:sldId id="298"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Lst>
  <p:sldSz cx="12192000" cy="6858000"/>
  <p:notesSz cx="6792913" cy="99250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A9756-E0F1-4BB8-A32D-E05E97D9C6A8}" v="27708" dt="2025-06-05T18:50:14.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76" autoAdjust="0"/>
  </p:normalViewPr>
  <p:slideViewPr>
    <p:cSldViewPr snapToGrid="0">
      <p:cViewPr>
        <p:scale>
          <a:sx n="150" d="100"/>
          <a:sy n="150" d="100"/>
        </p:scale>
        <p:origin x="116" y="-1732"/>
      </p:cViewPr>
      <p:guideLst>
        <p:guide orient="horz" pos="2160"/>
        <p:guide pos="3840"/>
        <p:guide pos="39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32.5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18609 9922 0,'-9'-9'31,"18"9"31,247 35-30,-168-8-17,-62-27-15,80 0 16,-70 9-16,96-9 16,62 8-1,-168-8-15,1 9 0,123 0 16,17 26-1,-140-26-15,79 0 16,-89-9-16,45 0 16,-36 0-1,-17 0 1,0 0 0,0 0-1,9 0 32,-18-9 0,-9 9 140,0 0-171,0-9-16,0 1 16,-8 8 15</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57.3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3016 11853 0,'-17'0'31,"-45"-8"-15,53 8-16,-9 0 0,1-9 31,8 9-16,0 0 1,0 0 0,1 0-16</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34.7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18397 13423 0,'27'0'31,"-10"0"-15,-8 0-16,27 0 15,-10 0-15,18 0 0,-9 0 0,45 18 16,-45-18-16,44 0 0,-17 0 0,62 9 0,-71-9 16,52 0-16,-34 0 0,35 0 15,-53 0-15,35 0 0,-44 0 0,185 0 16,-44 0 0,-114-9-1,53-9-15,-10 9 31,-87 9-31,-10 0 0,27 0 16,-8 0 0,-19 0-16,1 0 15,17 0 1,-26 0-16,-9 9 16,18-9-1</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37.1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2928 13361 0,'18'0'32,"-1"0"-1,1 0-16,-9 0 1,26 0-16,27 0 16,17 9-1,-70-9-15,44-17 16,-18-1 0,247-8-1,-246 26-15,237 0 16,-149 0-16,228 0 15,133 0 1,-432 0-16,230 17 16,-89-17-1,-150 0-15,-18 0 16,98-26 0,-80 26 15,-35 0-31,17-9 15,9 9 1,-26-9 0,-9 0-1,0 0 110,18 9 16,8 0-125,-17 0-1,0 0 1,8 9-1,-8-9 1,0 0-16,0 0 16</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39.9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18441 11686 0,'71'-18'63,"211"53"-47,-220-26-16,26 18 0,97-1 15,-96-26-15,-1 18 0,53-18 16,53 17-1,-97-17 1,-71 0-16,45 0 16,-53 0-16,43-17 15,-8-18 1,-44 35-16,9 0 16,26-9-1,-35 9 1,17 0 15,-17-9 0,0 9-15,-9-9 46,-9 9 1</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43.4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15319 11827 0,'36'0'78,"361"0"-62,-309 0 0,79 0-16,-79 9 0,18-9 15,-35 9-15,35-9 0,61 0 16,-96 0-16,-1 0 0,-34 0 0,17 0 16,-9 0-16,-18 0 0,115 8 15,-132-8 1,79-8 15,-70 8-15,0 0-1,-10 0 1,-16 0 125,-107-9-110,97 9-31,-229-9 31,-141 9-15,-291-44-1,600 44-15,-203 0 16,229 0-16,0 0 16,97 17 93,44 1-93,115 17-1,123 9 1,-220-44-1,141 0 1,203 0 0,-265 0-1,-132 0 1,-44 0-16,8 0 16,-34 0 15,-45 0-16,53 0-15,-88 0 16,71 0-16,-151 0 16,124 0-16,-238-8 15,221 8-15,-177 0 16,79 0 0,124 0 30,71 0-14,26 8-17,-36-8-15,-8 0 0,9 9 16,-10-9-16,10 0 0,26 0 16,-17 0-16,8 0 0,-9 0 15,18 0-15,45 0 16,8 0-1,-80 0-15,1 0 0,35 0 16,-27 0 0,-17 0-1</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48.9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25559 11827 0,'0'0'0,"-36"0"31,28 0 0,202 18 0,247-10-15,-318-8-16,115-17 16,-194 17-16,194-18 15,27-44 1,-186 18-16,-52 44 0,35-17 15,-18 8-15,-35 0 16,26-9 0,-44 18 62,-282-26-47,185 26-31,-123 0 16,123 0-16,-264 0 15,-115 17 1,405 10-16,-8-9 16,70-18-16,18 8 0,-26-8 15,-1 9 1,19-9-1,-10 9-15,18 18 32,123 43-17,-87-61-15,634 97 32,-194-106-17,-405 0 1,35-9-16,-53 9 0,141-53 31,-194 44-15,-18-8-1,-9 8-15,10 9 0,-107-18 16,80 0-16,-70-8 0,-98 0 16,97 8-16,-61-26 0,-265 17 15,370 27-15,-167 0 16,159 0-1,70 0 1,44 9 31</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50.6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29192 11800 0,'9'0'32,"9"9"-1,141 9-16,-124-9-15,18-9 0,9 0 0,-10 0 0,37 0 16,-36 0-16,70 0 0,-17 0 16,-36 0-16,248 0 15,-230 0-15,36 0 0,184 0 16,-78 0 0,-178 0-16,19 0 15,-62-9 1,-9 0-1,-18 9 48,-105 0-47,87 0-16,-16 0 0,-37 0 15,45 0-15,-35 0 0,-9 9 0,17-9 16,-79 9-16,62-9 0,-424 26 15,424-26-15,-35 18 16,43-9-16,-158 44 16,106-9-1,97-36-15,-1 10 16,28-9-16,-28 9 16,19-18-1,17 8 1,0 10-1,70 0 1,107-1 0,-133-17-16,194 18 15,88-27 1,-264 9-16,70-35 16,-123 26-1,-9 0 79,-9 9-78,0 0-16,-17-9 15,8 9 1,1 0-1,8 0-15</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53.8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2690 10037 0,'106'0'94,"405"0"-78,-387 8-1,184 10-15,63-27 31,-283 9-31,9 9 0,35-9 16,1 0 0,-125 9-16,54-9 15,-53 0-15,17 0 16,27 0 0,-44 0-16,18 0 15,-1-18 1,-17 18-16,9-9 15,-10 9-15,19 0 16,-1 0 0,-17 0-16,0 0 15,53 0 1,-27 0 0,36 0-1,-54 0 1,142 9 15,-115-9-15,-18 0-16,-17 0 0,0 0 15,9 0-15,-9 0 0,-1 0 0,1 0 0,0 0 16,0 0-16,0 0 0,0 0 16,8 0-1,1 0-15,-9 0 0,-1 0 16,116 35-1,-98-35-15,27 9 16,-44-9-16,9 9 16,-9-9-1,8 0 1,18 0 0,10 0-1,16 0 16,-43 0-31,35-9 16,-9 9 0,0 0-1,-35 0-15,8 0 0,19-9 16,-10 9 0,-8 0-1,-9 0 1,0 0-16,-1 0 15,10 0 1,-9 0-16,17 0 16,10 0-1,-28 0 1,10 0 0,-9 0-1,8-8-15,-8-1 31,0 9-31,0 0 16,0 0 0,0 0-16,-1 0 15,1-9 1,9 0 0,-9 9-16,-1 0 15,10 0 1,0-9 15,-9 1-15,-1 8 46,1 0-31,0 0 1,0 0-17,0 0 17,-1 0-17,1 0 16</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 units="1/cm"/>
          <inkml:channelProperty channel="Y" name="resolution" value="63.52941" units="1/cm"/>
          <inkml:channelProperty channel="T" name="resolution" value="1" units="1/dev"/>
        </inkml:channelProperties>
      </inkml:inkSource>
      <inkml:timestamp xml:id="ts0" timeString="2025-06-05T11:20:56.6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2946 11642 0,'17'0'63,"-8"0"-32,0 0-31,9 8 0,-10-8 16,1 0-16,0 0 15,9 0-15,8 0 0,9 0 16,1 9-16,17 0 0,-18 0 0,-17 17 16,52-8-16,-26-18 0,88 0 15,177 35 1,-168-35 0,-105 0-1,-19 0 1,1 0-1,-9 0-15,35 0 0,70 9 16,-78-9-16,17 18 0,335 61 31,-212-44-15,-158-35 0,17 0-16,-26 0 125,53 0-110,-54 0-15,10 0 16,0 0-16,-10 0 0,10 0 0,-9 0 15,0 0-15,8 0 0,19-8 16,-19-1 0,1 9-1,-9-9 1,0 9 15,8 0 0,10 0-15,123 0 0,-80 0-16,124 0 15,18 0 1,-159 0-16,-27 0 0,18 0 0,-17 0 16,-18 0-16,17 0 0,-35 0 125,-141 0-94,80 0-31,-36 0 0,27 0 15,17 0-15,-115 0 0,72 0 16,-89 0-16,70 0 0,89 0 16,-53-9-16,-27 9 0,53 0 15,36 0-15,-10 0 0,19 0 0,-10 0 16,10 0-16,-19 0 0,-25 0 16,8 0-16,-53 0 15,80 9-15,-63-9 16,36 0-16,-17 9 15,43-9-15,-43 0 16,-18 0 0,17 0-1,18-9 1,36 9 0,-28 0-1,37 0 16,-1 0 16,-9 0-31,9-9 0,-8 0-1,-10 9 1,-8 0-1,0 0 1,-1 0 0,19 0-1,8 0 1,0 0 0,0 0-16,-17 0 15,17 0 1,-176 0 15,79 0-15,97 0-16,-35 0 15,35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47745" y="0"/>
            <a:ext cx="2943596" cy="497976"/>
          </a:xfrm>
          <a:prstGeom prst="rect">
            <a:avLst/>
          </a:prstGeom>
        </p:spPr>
        <p:txBody>
          <a:bodyPr vert="horz" lIns="91440" tIns="45720" rIns="91440" bIns="45720" rtlCol="0"/>
          <a:lstStyle>
            <a:lvl1pPr algn="r">
              <a:defRPr sz="1200"/>
            </a:lvl1pPr>
          </a:lstStyle>
          <a:p>
            <a:fld id="{D8CF0366-F0B0-4E2F-AEDE-6D0A3C373517}" type="datetimeFigureOut">
              <a:rPr lang="de-DE" smtClean="0"/>
              <a:t>11.07.2025</a:t>
            </a:fld>
            <a:endParaRPr lang="de-DE"/>
          </a:p>
        </p:txBody>
      </p:sp>
      <p:sp>
        <p:nvSpPr>
          <p:cNvPr id="4" name="Folienbildplatzhalter 3"/>
          <p:cNvSpPr>
            <a:spLocks noGrp="1" noRot="1" noChangeAspect="1"/>
          </p:cNvSpPr>
          <p:nvPr>
            <p:ph type="sldImg" idx="2"/>
          </p:nvPr>
        </p:nvSpPr>
        <p:spPr>
          <a:xfrm>
            <a:off x="419100" y="1239838"/>
            <a:ext cx="5954713" cy="3351212"/>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292" y="4776431"/>
            <a:ext cx="5434330" cy="390798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7076"/>
            <a:ext cx="2943596" cy="4979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47745" y="9427076"/>
            <a:ext cx="2943596" cy="497975"/>
          </a:xfrm>
          <a:prstGeom prst="rect">
            <a:avLst/>
          </a:prstGeom>
        </p:spPr>
        <p:txBody>
          <a:bodyPr vert="horz" lIns="91440" tIns="45720" rIns="91440" bIns="45720" rtlCol="0" anchor="b"/>
          <a:lstStyle>
            <a:lvl1pPr algn="r">
              <a:defRPr sz="1200"/>
            </a:lvl1pPr>
          </a:lstStyle>
          <a:p>
            <a:fld id="{0CDC95A1-60A4-4AF3-A19B-7E0A570CF366}" type="slidenum">
              <a:rPr lang="de-DE" smtClean="0"/>
              <a:t>‹Nr.›</a:t>
            </a:fld>
            <a:endParaRPr lang="de-DE"/>
          </a:p>
        </p:txBody>
      </p:sp>
    </p:spTree>
    <p:extLst>
      <p:ext uri="{BB962C8B-B14F-4D97-AF65-F5344CB8AC3E}">
        <p14:creationId xmlns:p14="http://schemas.microsoft.com/office/powerpoint/2010/main" val="3107393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Einmal vorher durchklicken, für Morphs</a:t>
            </a:r>
          </a:p>
        </p:txBody>
      </p:sp>
      <p:sp>
        <p:nvSpPr>
          <p:cNvPr id="4" name="Foliennummernplatzhalter 3"/>
          <p:cNvSpPr>
            <a:spLocks noGrp="1"/>
          </p:cNvSpPr>
          <p:nvPr>
            <p:ph type="sldNum" sz="quarter" idx="5"/>
          </p:nvPr>
        </p:nvSpPr>
        <p:spPr/>
        <p:txBody>
          <a:bodyPr/>
          <a:lstStyle/>
          <a:p>
            <a:fld id="{0CDC95A1-60A4-4AF3-A19B-7E0A570CF366}" type="slidenum">
              <a:rPr lang="de-DE" smtClean="0"/>
              <a:t>1</a:t>
            </a:fld>
            <a:endParaRPr lang="de-DE"/>
          </a:p>
        </p:txBody>
      </p:sp>
    </p:spTree>
    <p:extLst>
      <p:ext uri="{BB962C8B-B14F-4D97-AF65-F5344CB8AC3E}">
        <p14:creationId xmlns:p14="http://schemas.microsoft.com/office/powerpoint/2010/main" val="1851703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zweiter Algorithmus des Titels ist </a:t>
            </a:r>
            <a:r>
              <a:rPr lang="de-DE" dirty="0" err="1"/>
              <a:t>AlphaZero</a:t>
            </a:r>
            <a:r>
              <a:rPr lang="de-DE" dirty="0"/>
              <a:t>. Es handelt sich um einen Algorithmus des sogenannten Reinforcement Learning, kurz gesagt handelt es sich bei dem RL um ein Teilgebiet, bei denen ein Agent durch Interaktion mit der Spielumgebung lernt sich selbst zu verbessern. Der MCTS ist kein RL-Algorithmus, da dort nichts gelernt wird. Ich gehe hier auch nur oberflächlich ein, in der schriftlichen Ausarbeitung ist das </a:t>
            </a:r>
            <a:r>
              <a:rPr lang="de-DE" dirty="0" err="1"/>
              <a:t>allees</a:t>
            </a:r>
            <a:r>
              <a:rPr lang="de-DE" dirty="0"/>
              <a:t> genauer.</a:t>
            </a:r>
          </a:p>
          <a:p>
            <a:endParaRPr lang="de-DE" dirty="0"/>
          </a:p>
          <a:p>
            <a:r>
              <a:rPr lang="de-DE" dirty="0" err="1"/>
              <a:t>AlphaZero</a:t>
            </a:r>
            <a:r>
              <a:rPr lang="de-DE" dirty="0"/>
              <a:t> ist ein bekannter Algorithmus, er wurde ursprünglich für das Spiel Go und Schach entwickelt und hat dort übermenschliche Leistungen erzeugt.</a:t>
            </a:r>
          </a:p>
          <a:p>
            <a:endParaRPr lang="de-DE" dirty="0"/>
          </a:p>
          <a:p>
            <a:r>
              <a:rPr lang="de-DE" dirty="0"/>
              <a:t>Prinzipiell ist der </a:t>
            </a:r>
            <a:r>
              <a:rPr lang="de-DE" dirty="0" err="1"/>
              <a:t>AlphaZero</a:t>
            </a:r>
            <a:r>
              <a:rPr lang="de-DE" dirty="0"/>
              <a:t> dem MCTS ähnlich. Er führt selbst eine Art MCTS durch. Bei diesem MCTS gibt es jedoch zwei Änderungen:</a:t>
            </a:r>
          </a:p>
          <a:p>
            <a:r>
              <a:rPr lang="de-DE" dirty="0"/>
              <a:t> - Zum einen erfolgen keine zufälligen Simulationen. Stattdessen wird ein neuronales Netz ausgeführt, welches den Wert eines Zustands (auf Basis vorheriger Erfahrungen) schätzt. </a:t>
            </a:r>
          </a:p>
          <a:p>
            <a:r>
              <a:rPr lang="de-DE" dirty="0"/>
              <a:t> - Zum anderen verändert sich die Selektionsstrategie. Sie arbeitet mit einem Algorithmus PUCT, bei dem bestimmte Aktionen quasi schon einen </a:t>
            </a:r>
            <a:r>
              <a:rPr lang="de-DE" dirty="0" err="1"/>
              <a:t>prioren</a:t>
            </a:r>
            <a:r>
              <a:rPr lang="de-DE" dirty="0"/>
              <a:t> Wert haben also eine vorweggenommene Schätzung und Priorisierung, die auch durch ein neuronales Netz das Strategienetzwerk ermittelt werden. </a:t>
            </a:r>
          </a:p>
          <a:p>
            <a:endParaRPr lang="de-DE" dirty="0"/>
          </a:p>
          <a:p>
            <a:r>
              <a:rPr lang="de-DE" dirty="0"/>
              <a:t>Das hat zum Vorteil, dass deutlich weniger Iterationen vonnöten sind und damit auch Spiele mit vielfacher Komplexität gelöst werden können.</a:t>
            </a:r>
          </a:p>
          <a:p>
            <a:endParaRPr lang="de-DE" dirty="0"/>
          </a:p>
          <a:p>
            <a:r>
              <a:rPr lang="de-DE" dirty="0"/>
              <a:t>Das Lernen dieser </a:t>
            </a:r>
            <a:r>
              <a:rPr lang="de-DE" dirty="0" err="1"/>
              <a:t>Funktionsapproximatoren</a:t>
            </a:r>
            <a:r>
              <a:rPr lang="de-DE" dirty="0"/>
              <a:t> erfolgt durch Selbstspiel. In jeder Trainingsiteration werden vielfach Spiele gespielt und dabei </a:t>
            </a:r>
            <a:r>
              <a:rPr lang="de-DE" dirty="0" err="1"/>
              <a:t>jedesmal</a:t>
            </a:r>
            <a:r>
              <a:rPr lang="de-DE" dirty="0"/>
              <a:t> auf dem aktuellen Lernstand dieser „MCTS“ ausgeführt. Aus diesen Spielen und Ergebnissen der Ausführungen werden dann die Netzwerke aktualisiert. So kann das Modell sich schrittweise immer selbst schlagen. Um auch neue Züge zu berücksichtigen, muss etwas Zufälligkeit in die Spielverläufe injiziert werden. Genau möchte ich hier nicht darauf eingehen, da nur begrenzte Zeit ist und ich angehalten wurde, auch Themen auszulassen. Thema Reinforcement Learning ist auch raus.</a:t>
            </a:r>
          </a:p>
          <a:p>
            <a:endParaRPr lang="de-DE" dirty="0"/>
          </a:p>
          <a:p>
            <a:r>
              <a:rPr lang="de-DE" dirty="0"/>
              <a:t>Ich habe hier auch das Thema neuronale Netzwerke komplett herausgelassen. In der schriftlichen Arbeit erkläre ich das verwendete Modell genau. Hier seht ihr es auf der rechten Seite. Es beruht auf einer modernen Transformer-Architektur, wie sie auch in den bekannten großen Sprachmodellen verwendet werden. Es sei hier nur gesagt, dass neuronale Netzwerke der Funktionsapproximation dienen, sie also eine unbekannte Funktion nur anhand von bekannten Eingabe- und Ausgabedaten approximieren. Ich gehe davon aus, dass die von mir verwendete Architektur die ihr rechts seht prinzipiell in der Lage ist, gute Funktionsapproximation zu leisten. Die Ergebnisse lassen </a:t>
            </a:r>
            <a:r>
              <a:rPr lang="de-DE"/>
              <a:t>darauf schließen.</a:t>
            </a:r>
            <a:endParaRPr lang="de-DE" dirty="0"/>
          </a:p>
        </p:txBody>
      </p:sp>
      <p:sp>
        <p:nvSpPr>
          <p:cNvPr id="4" name="Foliennummernplatzhalter 3"/>
          <p:cNvSpPr>
            <a:spLocks noGrp="1"/>
          </p:cNvSpPr>
          <p:nvPr>
            <p:ph type="sldNum" sz="quarter" idx="5"/>
          </p:nvPr>
        </p:nvSpPr>
        <p:spPr/>
        <p:txBody>
          <a:bodyPr/>
          <a:lstStyle/>
          <a:p>
            <a:fld id="{0CDC95A1-60A4-4AF3-A19B-7E0A570CF366}" type="slidenum">
              <a:rPr lang="de-DE" smtClean="0"/>
              <a:t>10</a:t>
            </a:fld>
            <a:endParaRPr lang="de-DE"/>
          </a:p>
        </p:txBody>
      </p:sp>
    </p:spTree>
    <p:extLst>
      <p:ext uri="{BB962C8B-B14F-4D97-AF65-F5344CB8AC3E}">
        <p14:creationId xmlns:p14="http://schemas.microsoft.com/office/powerpoint/2010/main" val="234820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Nun dazu, wie man die beiden vorgestellten Algorithmen denn auf Spiele mit imperfekter Information anwenden kann. Dafür habe ich mich für das Prinzip der </a:t>
            </a:r>
            <a:r>
              <a:rPr lang="de-DE" err="1"/>
              <a:t>Determinisierung</a:t>
            </a:r>
            <a:r>
              <a:rPr lang="de-DE"/>
              <a:t> entschieden. Dieses Prinzip ist prinzipiell sehr naheliegend. Es besteht aus drei Einzelschritten:</a:t>
            </a:r>
          </a:p>
          <a:p>
            <a:endParaRPr lang="de-DE"/>
          </a:p>
          <a:p>
            <a:pPr marL="171450" indent="-171450">
              <a:buFontTx/>
              <a:buChar char="-"/>
            </a:pPr>
            <a:r>
              <a:rPr lang="de-DE"/>
              <a:t>Wir haben also eine Informationsmenge gegeben, für die wir am Ende eine Aktion bekommen möchten. Das seht ihr hier links.</a:t>
            </a:r>
          </a:p>
          <a:p>
            <a:pPr marL="171450" indent="-171450">
              <a:buFontTx/>
              <a:buChar char="-"/>
            </a:pPr>
            <a:r>
              <a:rPr lang="de-DE"/>
              <a:t>In einem ersten Schritt haben wir nun einen Algorithmus, welcher aus einer Informationsmenge mehrere Zustände rekonstruiert, die gelten könnten. Das seht ihr hier`: der Orangene Zustand, der </a:t>
            </a:r>
            <a:r>
              <a:rPr lang="de-DE" err="1"/>
              <a:t>grüe</a:t>
            </a:r>
            <a:r>
              <a:rPr lang="de-DE"/>
              <a:t> und der rosa Zustand wurden rekonstruiert.</a:t>
            </a:r>
          </a:p>
          <a:p>
            <a:pPr marL="171450" indent="-171450">
              <a:buFontTx/>
              <a:buChar char="-"/>
            </a:pPr>
            <a:r>
              <a:rPr lang="de-DE"/>
              <a:t>In einem zweiten Schritt führen wir auf diesen </a:t>
            </a:r>
            <a:r>
              <a:rPr lang="de-DE" err="1"/>
              <a:t>determinisierten</a:t>
            </a:r>
            <a:r>
              <a:rPr lang="de-DE"/>
              <a:t> Zuständen (die gelten könnten), einen unserer beiden Algorithmen aus. Es ergibt sich eine optimale Aktion oder eine Rangfolge von Aktionen für jeden Zustand. Das seht ihr hier. Hier wurde beispielsweise a_1 als beste Aktion ausgewählt.</a:t>
            </a:r>
          </a:p>
          <a:p>
            <a:pPr marL="171450" indent="-171450">
              <a:buFontTx/>
              <a:buChar char="-"/>
            </a:pPr>
            <a:r>
              <a:rPr lang="de-DE"/>
              <a:t>Im letzten Schritt müssen wir die erzeugten Ergebnisse der einzelnen Analysen, also die Entscheidung für diese möglichen Zustände, zusammenfassen und endgültig eine Aktion auswählen. Dies wird Strategie-Fusion genannt. In dieser Abbildung führen die Einzelzustandsanalysen beispielsweise zu folgendem Ranking der Aktionen. Da hier Aktion a_2 von allen Analysen sehr positiv bewertet wird, wird diese Aktion auch als </a:t>
            </a:r>
            <a:r>
              <a:rPr lang="de-DE" err="1"/>
              <a:t>letztenliche</a:t>
            </a:r>
            <a:r>
              <a:rPr lang="de-DE"/>
              <a:t> Aktion ausgewählt.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11</a:t>
            </a:fld>
            <a:endParaRPr lang="de-DE"/>
          </a:p>
        </p:txBody>
      </p:sp>
    </p:spTree>
    <p:extLst>
      <p:ext uri="{BB962C8B-B14F-4D97-AF65-F5344CB8AC3E}">
        <p14:creationId xmlns:p14="http://schemas.microsoft.com/office/powerpoint/2010/main" val="3268846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Für den eben vorgestellten ersten Schritt der Zustandsauswahl habe ich zwei Algorithmen verprobt. </a:t>
            </a:r>
          </a:p>
          <a:p>
            <a:endParaRPr lang="de-DE"/>
          </a:p>
          <a:p>
            <a:r>
              <a:rPr lang="de-DE"/>
              <a:t>Nun muss man dafür erstmal vorweg schicken, dass man in Doppelkopf eigentlich nur die Verteilung der Karten „erraten“ muss. Also welche Karten haben die anderen Spieler gerade noch auf der Hand. </a:t>
            </a:r>
          </a:p>
          <a:p>
            <a:endParaRPr lang="de-DE"/>
          </a:p>
          <a:p>
            <a:r>
              <a:rPr lang="de-DE"/>
              <a:t>Einmal einen Algorithmus aus der Literatur, den die Autoren den CAP-Algorithmus genannt haben. Dieser funktioniert mittels spielspezifischen Regeln: Also aus der Kenntnis, dass auf den verschiedenen Händen der Spieler nur noch bestimmte Karten sein können. Der Algorithmus erzeugt konsistente Zustände zu dem Spielgeschehen, d.h. Karten die nicht zugeordnet werden können, werden nicht zugeordnet. Es kommen immer nur konsistente Zustände raus. Aber leider werden die Kartenverteilungen zufällig und nicht nach der sogenannten Überzeugungsverteilung gewählt. Jetzt fragt ihr euch, was macht diese Überzeugungsverteilung aus. Naja ganz einfach: Hinter einer Informationsmenge können sich mehrere Zustände befinden. Manche sind aber wahrscheinlicher als andere. Der CAP-Algorithmus berücksichtigt das nicht. In Doppelkopf gibt es beispielsweise die Möglichkeit für einen Spieler ein Buben-Solo anzusagen. Das macht aber nur Sinn, wenn er viele und hohe Buben hat. Solche Zustände liegen mit einer höheren Wahrscheinlichkeit vor, wenn wir davon ausgehen, dass der Spieler rational spielt.</a:t>
            </a:r>
          </a:p>
          <a:p>
            <a:endParaRPr lang="de-DE"/>
          </a:p>
          <a:p>
            <a:r>
              <a:rPr lang="de-DE"/>
              <a:t>Als zweiten Algorithmus habe ich ein autoregressives </a:t>
            </a:r>
            <a:r>
              <a:rPr lang="de-DE" err="1"/>
              <a:t>Machine</a:t>
            </a:r>
            <a:r>
              <a:rPr lang="de-DE"/>
              <a:t>-Learning-Modell trainiert. Es funktioniert autoregressiv vergleichbar wie ein Textgenerierungsmodell. Statt alle Wörter oder Tokens auf einmal zu generieren, werden die Wörter nacheinander generiert. Immer im Kenntnis der bereits vorher erzeugten Wörter. Statt Wörter verwendet das Modell Karten und weist diese den Spielern reihum zu. Es ist damit spezifisch für Doppelkopf, erzeugt aber nicht unbedingt konsistente Zustände. Und da es auf „sinnvollen“ Spielverläufen trainiert wurde, modelliert es die Überzeugungsverteilung. Den Ablauf des Modells möchte ich euch einmal zeigen.</a:t>
            </a:r>
          </a:p>
          <a:p>
            <a:endParaRPr lang="de-DE"/>
          </a:p>
          <a:p>
            <a:r>
              <a:rPr lang="de-DE"/>
              <a:t>Klick</a:t>
            </a:r>
          </a:p>
          <a:p>
            <a:endParaRPr lang="de-DE"/>
          </a:p>
          <a:p>
            <a:endParaRPr lang="de-DE"/>
          </a:p>
          <a:p>
            <a:endParaRPr lang="de-DE"/>
          </a:p>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12</a:t>
            </a:fld>
            <a:endParaRPr lang="de-DE"/>
          </a:p>
        </p:txBody>
      </p:sp>
    </p:spTree>
    <p:extLst>
      <p:ext uri="{BB962C8B-B14F-4D97-AF65-F5344CB8AC3E}">
        <p14:creationId xmlns:p14="http://schemas.microsoft.com/office/powerpoint/2010/main" val="500366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hier sehen wir das autoregressive Modell einmal in Action. (Auf das AR zeigen). Es nimmt als Eingaben den bisherigen Spielverlauf sowie die aktuellen Annahmen bezüglich der Handkarten der anderen Spieler vor. Natürlich werden auch die eigenen Karten des Spielers verwertet. Ausgehend davon erzeugt das Modell eine Wahrscheinlichkeitsverteilung für die Karte die auf der Hand von Unten ist. Rechts sind diese Wahrscheinlichkeiten zu sehen. Die Pik-Dame vermutet das Modell bei Unten also am Stärksten. Entsprechend dieser Wahrscheinlichkeitsverteilung wählt das Modell hier die Herz 10.</a:t>
            </a:r>
          </a:p>
          <a:p>
            <a:endParaRPr lang="de-DE" dirty="0"/>
          </a:p>
          <a:p>
            <a:r>
              <a:rPr lang="de-DE" dirty="0"/>
              <a:t>Klick.</a:t>
            </a:r>
          </a:p>
          <a:p>
            <a:endParaRPr lang="de-DE" dirty="0"/>
          </a:p>
          <a:p>
            <a:r>
              <a:rPr lang="de-DE" dirty="0"/>
              <a:t>In einem weiteren Schritt geht das Modell nun davon aus, dass die Herz 10 bereits auf dem Blatt von Unten befindet. Und ausgehend von dieser Annahme errät das Modell die nächste Karte von Spieler Links. Hier ist das die Pik 9. So geht das reihum weiter. Das Modell vervollständigt die Informationsmenge also Schritt für Schritt zu einem Zustand.</a:t>
            </a:r>
          </a:p>
          <a:p>
            <a:endParaRPr lang="de-DE" dirty="0"/>
          </a:p>
          <a:p>
            <a:r>
              <a:rPr lang="de-DE" dirty="0"/>
              <a:t>Klick.</a:t>
            </a:r>
          </a:p>
          <a:p>
            <a:endParaRPr lang="de-DE" dirty="0"/>
          </a:p>
          <a:p>
            <a:r>
              <a:rPr lang="de-DE" dirty="0"/>
              <a:t>Spieler Oben will das Modell wohl unbedingt die Kreuz-Dame geben.</a:t>
            </a:r>
          </a:p>
          <a:p>
            <a:endParaRPr lang="de-DE" dirty="0"/>
          </a:p>
          <a:p>
            <a:r>
              <a:rPr lang="de-DE" dirty="0"/>
              <a:t>Klick.</a:t>
            </a:r>
          </a:p>
          <a:p>
            <a:endParaRPr lang="de-DE" dirty="0"/>
          </a:p>
          <a:p>
            <a:r>
              <a:rPr lang="de-DE" dirty="0"/>
              <a:t>Klick</a:t>
            </a:r>
          </a:p>
          <a:p>
            <a:endParaRPr lang="de-DE" dirty="0"/>
          </a:p>
          <a:p>
            <a:r>
              <a:rPr lang="de-DE" dirty="0"/>
              <a:t>Und so erfolgt das bis alle Karten verteilt werden. Das kann natürlich mehrfach ausgeführt werden um verschiedene Zustände zu ermitteln.</a:t>
            </a:r>
          </a:p>
        </p:txBody>
      </p:sp>
      <p:sp>
        <p:nvSpPr>
          <p:cNvPr id="4" name="Foliennummernplatzhalter 3"/>
          <p:cNvSpPr>
            <a:spLocks noGrp="1"/>
          </p:cNvSpPr>
          <p:nvPr>
            <p:ph type="sldNum" sz="quarter" idx="5"/>
          </p:nvPr>
        </p:nvSpPr>
        <p:spPr/>
        <p:txBody>
          <a:bodyPr/>
          <a:lstStyle/>
          <a:p>
            <a:fld id="{0CDC95A1-60A4-4AF3-A19B-7E0A570CF366}" type="slidenum">
              <a:rPr lang="de-DE" smtClean="0"/>
              <a:t>13</a:t>
            </a:fld>
            <a:endParaRPr lang="de-DE"/>
          </a:p>
        </p:txBody>
      </p:sp>
    </p:spTree>
    <p:extLst>
      <p:ext uri="{BB962C8B-B14F-4D97-AF65-F5344CB8AC3E}">
        <p14:creationId xmlns:p14="http://schemas.microsoft.com/office/powerpoint/2010/main" val="3476881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DF372-5560-3FCC-37D6-4C7C8D63FC5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1498FA0-EFD6-5AC5-432F-9878B2705C5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07C2B62-55A8-6F0D-2F22-8FB7390EB2C7}"/>
              </a:ext>
            </a:extLst>
          </p:cNvPr>
          <p:cNvSpPr>
            <a:spLocks noGrp="1"/>
          </p:cNvSpPr>
          <p:nvPr>
            <p:ph type="body" idx="1"/>
          </p:nvPr>
        </p:nvSpPr>
        <p:spPr/>
        <p:txBody>
          <a:bodyPr/>
          <a:lstStyle/>
          <a:p>
            <a:r>
              <a:rPr lang="de-DE" dirty="0"/>
              <a:t>Quellenangaben Karten nicht vergessen</a:t>
            </a:r>
          </a:p>
        </p:txBody>
      </p:sp>
      <p:sp>
        <p:nvSpPr>
          <p:cNvPr id="4" name="Foliennummernplatzhalter 3">
            <a:extLst>
              <a:ext uri="{FF2B5EF4-FFF2-40B4-BE49-F238E27FC236}">
                <a16:creationId xmlns:a16="http://schemas.microsoft.com/office/drawing/2014/main" id="{A28D4E51-222D-76EB-7411-121E2F7274A8}"/>
              </a:ext>
            </a:extLst>
          </p:cNvPr>
          <p:cNvSpPr>
            <a:spLocks noGrp="1"/>
          </p:cNvSpPr>
          <p:nvPr>
            <p:ph type="sldNum" sz="quarter" idx="5"/>
          </p:nvPr>
        </p:nvSpPr>
        <p:spPr/>
        <p:txBody>
          <a:bodyPr/>
          <a:lstStyle/>
          <a:p>
            <a:fld id="{0CDC95A1-60A4-4AF3-A19B-7E0A570CF366}" type="slidenum">
              <a:rPr lang="de-DE" smtClean="0"/>
              <a:t>14</a:t>
            </a:fld>
            <a:endParaRPr lang="de-DE"/>
          </a:p>
        </p:txBody>
      </p:sp>
    </p:spTree>
    <p:extLst>
      <p:ext uri="{BB962C8B-B14F-4D97-AF65-F5344CB8AC3E}">
        <p14:creationId xmlns:p14="http://schemas.microsoft.com/office/powerpoint/2010/main" val="44556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79D78-1BC8-1734-C4F7-F90D236E1FF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AB0C30A-BFB5-AB71-B8A2-FCAA9115AF2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0932223-A3F8-A08E-6C3A-F66EF992878C}"/>
              </a:ext>
            </a:extLst>
          </p:cNvPr>
          <p:cNvSpPr>
            <a:spLocks noGrp="1"/>
          </p:cNvSpPr>
          <p:nvPr>
            <p:ph type="body" idx="1"/>
          </p:nvPr>
        </p:nvSpPr>
        <p:spPr/>
        <p:txBody>
          <a:bodyPr/>
          <a:lstStyle/>
          <a:p>
            <a:r>
              <a:rPr lang="de-DE" dirty="0"/>
              <a:t>Quellenangaben Karten nicht vergessen</a:t>
            </a:r>
          </a:p>
        </p:txBody>
      </p:sp>
      <p:sp>
        <p:nvSpPr>
          <p:cNvPr id="4" name="Foliennummernplatzhalter 3">
            <a:extLst>
              <a:ext uri="{FF2B5EF4-FFF2-40B4-BE49-F238E27FC236}">
                <a16:creationId xmlns:a16="http://schemas.microsoft.com/office/drawing/2014/main" id="{FA747AA3-F8A5-86D2-5978-AF4E855630E1}"/>
              </a:ext>
            </a:extLst>
          </p:cNvPr>
          <p:cNvSpPr>
            <a:spLocks noGrp="1"/>
          </p:cNvSpPr>
          <p:nvPr>
            <p:ph type="sldNum" sz="quarter" idx="5"/>
          </p:nvPr>
        </p:nvSpPr>
        <p:spPr/>
        <p:txBody>
          <a:bodyPr/>
          <a:lstStyle/>
          <a:p>
            <a:fld id="{0CDC95A1-60A4-4AF3-A19B-7E0A570CF366}" type="slidenum">
              <a:rPr lang="de-DE" smtClean="0"/>
              <a:t>15</a:t>
            </a:fld>
            <a:endParaRPr lang="de-DE"/>
          </a:p>
        </p:txBody>
      </p:sp>
    </p:spTree>
    <p:extLst>
      <p:ext uri="{BB962C8B-B14F-4D97-AF65-F5344CB8AC3E}">
        <p14:creationId xmlns:p14="http://schemas.microsoft.com/office/powerpoint/2010/main" val="3884566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B0AF5-0EF1-1F2C-5D0B-6785FE5C26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BF17774-0489-C2F0-BC0B-3ADE9177DF0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5A93B86-0B7A-2C4F-4895-ABE372D60D26}"/>
              </a:ext>
            </a:extLst>
          </p:cNvPr>
          <p:cNvSpPr>
            <a:spLocks noGrp="1"/>
          </p:cNvSpPr>
          <p:nvPr>
            <p:ph type="body" idx="1"/>
          </p:nvPr>
        </p:nvSpPr>
        <p:spPr/>
        <p:txBody>
          <a:bodyPr/>
          <a:lstStyle/>
          <a:p>
            <a:r>
              <a:rPr lang="de-DE" dirty="0"/>
              <a:t>Quellenangaben Karten nicht vergessen</a:t>
            </a:r>
          </a:p>
        </p:txBody>
      </p:sp>
      <p:sp>
        <p:nvSpPr>
          <p:cNvPr id="4" name="Foliennummernplatzhalter 3">
            <a:extLst>
              <a:ext uri="{FF2B5EF4-FFF2-40B4-BE49-F238E27FC236}">
                <a16:creationId xmlns:a16="http://schemas.microsoft.com/office/drawing/2014/main" id="{D0B2E077-690B-C39C-7488-9E61799FA177}"/>
              </a:ext>
            </a:extLst>
          </p:cNvPr>
          <p:cNvSpPr>
            <a:spLocks noGrp="1"/>
          </p:cNvSpPr>
          <p:nvPr>
            <p:ph type="sldNum" sz="quarter" idx="5"/>
          </p:nvPr>
        </p:nvSpPr>
        <p:spPr/>
        <p:txBody>
          <a:bodyPr/>
          <a:lstStyle/>
          <a:p>
            <a:fld id="{0CDC95A1-60A4-4AF3-A19B-7E0A570CF366}" type="slidenum">
              <a:rPr lang="de-DE" smtClean="0"/>
              <a:t>16</a:t>
            </a:fld>
            <a:endParaRPr lang="de-DE"/>
          </a:p>
        </p:txBody>
      </p:sp>
    </p:spTree>
    <p:extLst>
      <p:ext uri="{BB962C8B-B14F-4D97-AF65-F5344CB8AC3E}">
        <p14:creationId xmlns:p14="http://schemas.microsoft.com/office/powerpoint/2010/main" val="3407999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61D4F-BA6C-941D-17A9-DFC6F7D1E6B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823EBC1-62C1-A1AE-6B15-61F1AAA6195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181179-03E8-A012-AAB8-F079CB75D383}"/>
              </a:ext>
            </a:extLst>
          </p:cNvPr>
          <p:cNvSpPr>
            <a:spLocks noGrp="1"/>
          </p:cNvSpPr>
          <p:nvPr>
            <p:ph type="body" idx="1"/>
          </p:nvPr>
        </p:nvSpPr>
        <p:spPr/>
        <p:txBody>
          <a:bodyPr/>
          <a:lstStyle/>
          <a:p>
            <a:r>
              <a:rPr lang="de-DE" dirty="0"/>
              <a:t>Quellenangaben Karten nicht vergessen</a:t>
            </a:r>
          </a:p>
        </p:txBody>
      </p:sp>
      <p:sp>
        <p:nvSpPr>
          <p:cNvPr id="4" name="Foliennummernplatzhalter 3">
            <a:extLst>
              <a:ext uri="{FF2B5EF4-FFF2-40B4-BE49-F238E27FC236}">
                <a16:creationId xmlns:a16="http://schemas.microsoft.com/office/drawing/2014/main" id="{012754ED-D691-C20A-11D4-663D784D0B88}"/>
              </a:ext>
            </a:extLst>
          </p:cNvPr>
          <p:cNvSpPr>
            <a:spLocks noGrp="1"/>
          </p:cNvSpPr>
          <p:nvPr>
            <p:ph type="sldNum" sz="quarter" idx="5"/>
          </p:nvPr>
        </p:nvSpPr>
        <p:spPr/>
        <p:txBody>
          <a:bodyPr/>
          <a:lstStyle/>
          <a:p>
            <a:fld id="{0CDC95A1-60A4-4AF3-A19B-7E0A570CF366}" type="slidenum">
              <a:rPr lang="de-DE" smtClean="0"/>
              <a:t>17</a:t>
            </a:fld>
            <a:endParaRPr lang="de-DE"/>
          </a:p>
        </p:txBody>
      </p:sp>
    </p:spTree>
    <p:extLst>
      <p:ext uri="{BB962C8B-B14F-4D97-AF65-F5344CB8AC3E}">
        <p14:creationId xmlns:p14="http://schemas.microsoft.com/office/powerpoint/2010/main" val="3794292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Das Modell selbst wird basierend auf Zuständen aus Spielen mit perfekter Information trainiert. Diesen Prozess habe ich Rückwärtskonstruktion genannt. Ausgehend von einem Zustand wird jeweils eine Karte schrittweise weggenommen und das Modell darauf konditioniert die weggenommen Karte vorherzusehen. </a:t>
            </a:r>
          </a:p>
          <a:p>
            <a:endParaRPr lang="de-DE"/>
          </a:p>
          <a:p>
            <a:r>
              <a:rPr lang="de-DE"/>
              <a:t>Dabei ist die Strategieannahme zu berücksichtigen. Die Spiele aus dessen Zustände das Modell trainiert wurde, wurden alle durch Selbstspiel mit der gleichen Strategie erzeugt. Dabei wurde entweder selbst ein </a:t>
            </a:r>
            <a:r>
              <a:rPr lang="de-DE" err="1"/>
              <a:t>AlphaZero</a:t>
            </a:r>
            <a:r>
              <a:rPr lang="de-DE"/>
              <a:t>-Agent oder ein MCTS-Agent genutzt. Damit ist es also tatsächlich möglich, dass der gesamte </a:t>
            </a:r>
            <a:r>
              <a:rPr lang="de-DE" err="1"/>
              <a:t>Determinisierungsprozess</a:t>
            </a:r>
            <a:r>
              <a:rPr lang="de-DE"/>
              <a:t> nur durch Selbstspiel erfolgen kann.</a:t>
            </a:r>
          </a:p>
          <a:p>
            <a:endParaRPr lang="de-DE"/>
          </a:p>
          <a:p>
            <a:r>
              <a:rPr lang="de-DE"/>
              <a:t>Als Modelleingaben erhält das Modell quasi alle Informationen, die auch ein Mensch als Informationen zur Verfügung steht. Der ganze Spielverlauf und das eigene Blatt.</a:t>
            </a:r>
          </a:p>
          <a:p>
            <a:endParaRPr lang="de-DE"/>
          </a:p>
          <a:p>
            <a:r>
              <a:rPr lang="de-DE"/>
              <a:t>Das ganze wurde wieder mithilfe eines NN mit einer Transformer-Architektur umgesetzt. Auf diese will ich aus den bereits genannten Gründen nicht eingehen.</a:t>
            </a:r>
          </a:p>
          <a:p>
            <a:endParaRPr lang="de-DE"/>
          </a:p>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18</a:t>
            </a:fld>
            <a:endParaRPr lang="de-DE"/>
          </a:p>
        </p:txBody>
      </p:sp>
    </p:spTree>
    <p:extLst>
      <p:ext uri="{BB962C8B-B14F-4D97-AF65-F5344CB8AC3E}">
        <p14:creationId xmlns:p14="http://schemas.microsoft.com/office/powerpoint/2010/main" val="52195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In Schritt 2 wird dann </a:t>
            </a:r>
            <a:r>
              <a:rPr lang="de-DE" err="1"/>
              <a:t>AlphaZero</a:t>
            </a:r>
            <a:r>
              <a:rPr lang="de-DE"/>
              <a:t> oder MCTS ausgeführt. Die Ergebnisse für die verschiedenen Zustände müssen irgendwie zu einem gemeinsamen Ergebnis für die Informationsmenge zusammengefügt werden. Dafür gibt es verschiedene Möglichkeiten. Ich habe zwei Möglichkeiten verprobt: Einmal die Strategie-Fusion mittels kumulierten Rangs (so habe ich sie genannt): Diese seht ihr oben auf der rechten Seite: Hier zu sehen sind die Rangfolgen der Aktionen sortiert nach ihrer Besuchsanzahl im Rahmen des MCTS. Prinzipiell wird also davon ausgegangen, dass je häufiger eine Aktion besucht wurde, desto besser ist sie relativ. Nun wird die Aktion ausgewählt, die den niedrigsten kumulierten Rang hat. Da a_2 also immer auf Platz 2 bei 3 Zuständen war, wird a_2 letztendlich ausgewählt. Die Intuition liegt also darin, Zustände auszuwählen, die über alle Zustände hinweg solide waren. </a:t>
            </a:r>
          </a:p>
          <a:p>
            <a:endParaRPr lang="de-DE"/>
          </a:p>
          <a:p>
            <a:r>
              <a:rPr lang="de-DE"/>
              <a:t>Eine weitere Strategie war einfach die Anzahl der Besuche zu addieren und dann die Aktion mit der maximalen Anzahl von Besuchen zu wählen. Die Intuition liegt dabei nicht nur den Rang sondern auch die Intensität der Entscheidung zu bemessen. Hier sieht man beispielsweise a_3, welches in in einem Zustand nur sol</a:t>
            </a:r>
          </a:p>
        </p:txBody>
      </p:sp>
      <p:sp>
        <p:nvSpPr>
          <p:cNvPr id="4" name="Foliennummernplatzhalter 3"/>
          <p:cNvSpPr>
            <a:spLocks noGrp="1"/>
          </p:cNvSpPr>
          <p:nvPr>
            <p:ph type="sldNum" sz="quarter" idx="5"/>
          </p:nvPr>
        </p:nvSpPr>
        <p:spPr/>
        <p:txBody>
          <a:bodyPr/>
          <a:lstStyle/>
          <a:p>
            <a:fld id="{0CDC95A1-60A4-4AF3-A19B-7E0A570CF366}" type="slidenum">
              <a:rPr lang="de-DE" smtClean="0"/>
              <a:t>19</a:t>
            </a:fld>
            <a:endParaRPr lang="de-DE"/>
          </a:p>
        </p:txBody>
      </p:sp>
    </p:spTree>
    <p:extLst>
      <p:ext uri="{BB962C8B-B14F-4D97-AF65-F5344CB8AC3E}">
        <p14:creationId xmlns:p14="http://schemas.microsoft.com/office/powerpoint/2010/main" val="125164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Dann fangen wir direkt an:</a:t>
            </a:r>
          </a:p>
          <a:p>
            <a:endParaRPr lang="de-DE" dirty="0"/>
          </a:p>
          <a:p>
            <a:r>
              <a:rPr lang="de-DE" dirty="0"/>
              <a:t>Die behandelte Forschungsfrage meiner Arbeit lässt sich im Wesentlichen formulieren als die Frage wie die Algorithmen „Monte-Carlo </a:t>
            </a:r>
            <a:r>
              <a:rPr lang="de-DE" dirty="0" err="1"/>
              <a:t>Tree</a:t>
            </a:r>
            <a:r>
              <a:rPr lang="de-DE" dirty="0"/>
              <a:t> Search“ sowie „AlphaZero“ so angepasst werden können, dass es sie auch auf Spiele mit imperfekter Information angewendet werden können.</a:t>
            </a:r>
          </a:p>
          <a:p>
            <a:endParaRPr lang="de-DE" dirty="0"/>
          </a:p>
          <a:p>
            <a:r>
              <a:rPr lang="de-DE" dirty="0"/>
              <a:t>Worum geht es also?</a:t>
            </a:r>
          </a:p>
          <a:p>
            <a:endParaRPr lang="de-DE" dirty="0"/>
          </a:p>
          <a:p>
            <a:pPr marL="171450" indent="-171450">
              <a:buFont typeface="Wingdings" panose="05000000000000000000" pitchFamily="2" charset="2"/>
              <a:buChar char="è"/>
            </a:pPr>
            <a:r>
              <a:rPr lang="de-DE" dirty="0"/>
              <a:t>Wir haben ein Spiel, also tatsächlich ein Brettspiel, Kartenspiel oder Computerspiel. Es kann auch eine andere Entscheidungssituation sein.</a:t>
            </a:r>
          </a:p>
          <a:p>
            <a:pPr marL="171450" indent="-171450">
              <a:buFont typeface="Wingdings" panose="05000000000000000000" pitchFamily="2" charset="2"/>
              <a:buChar char="è"/>
            </a:pPr>
            <a:r>
              <a:rPr lang="de-DE" dirty="0"/>
              <a:t>Wir wollen das Spiel programmatisch spielen lassen, also durch einen Computergegner. Anders ausgedrückt, wollen wir dass der Computer eine möglichst optimale Strategie für ein Spiel ableitet. </a:t>
            </a:r>
          </a:p>
          <a:p>
            <a:pPr marL="171450" indent="-171450">
              <a:buFont typeface="Wingdings" panose="05000000000000000000" pitchFamily="2" charset="2"/>
              <a:buChar char="è"/>
            </a:pPr>
            <a:r>
              <a:rPr lang="de-DE" dirty="0"/>
              <a:t>Dabei ist das Ziel Techniken zu entwickeln, die möglichst allgemein sind, d.h. auf eine Vielzahl von Spiele anwendbar sind. Es sollen also insbesondere keine spielspezifischen Regeln kodiert werden müssen und die Strategie soll nicht auf bereits gespielten Spielen ableiten. Z.B. </a:t>
            </a:r>
            <a:r>
              <a:rPr lang="de-DE" dirty="0" err="1"/>
              <a:t>Stockfish</a:t>
            </a:r>
            <a:r>
              <a:rPr lang="de-DE" dirty="0"/>
              <a:t> ist ein Schach-Computer der vieles des Wissen auch aus bereits gespielten Schachspielen ableitet. Vielmehr soll die Strategie nur durch Interaktion mit der Spielumgebung abgeleitet werden können, also quasi dadurch, dass der Computer mit sich selbst spielt.</a:t>
            </a:r>
          </a:p>
          <a:p>
            <a:pPr marL="171450" indent="-171450">
              <a:buFont typeface="Wingdings" panose="05000000000000000000" pitchFamily="2" charset="2"/>
              <a:buChar char="è"/>
            </a:pPr>
            <a:endParaRPr lang="de-DE" dirty="0"/>
          </a:p>
          <a:p>
            <a:pPr marL="0" indent="0">
              <a:buFont typeface="Wingdings" panose="05000000000000000000" pitchFamily="2" charset="2"/>
              <a:buNone/>
            </a:pPr>
            <a:r>
              <a:rPr lang="de-DE" dirty="0"/>
              <a:t>Das ganze habe ich anhand des Kartenspiels Doppelkopf verprobt. Dabei handelt es sich um ein Kartenspiel mit vier Spielern. Es ist ein Spiel mit imperfekter Information. Am Anfang werden alle 48 Karten auf die Spieler verteilt und die Spieler können nur ihre eigenen Karten sehen. Reihum werden dann Karten abgelegt und Stiche gesammelt. Zusätzlicher Twist ist, dass mehrere Spieler zusammenspielen, wenn beide eine Kreuz-Dame auf der Hand halten. Zusätzlich gibt es Sonderspiele.</a:t>
            </a:r>
          </a:p>
          <a:p>
            <a:pPr marL="171450" indent="-171450">
              <a:buFont typeface="Wingdings" panose="05000000000000000000" pitchFamily="2" charset="2"/>
              <a:buChar char="è"/>
            </a:pPr>
            <a:endParaRPr lang="de-DE"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5"/>
          </p:nvPr>
        </p:nvSpPr>
        <p:spPr/>
        <p:txBody>
          <a:bodyPr/>
          <a:lstStyle/>
          <a:p>
            <a:fld id="{0CDC95A1-60A4-4AF3-A19B-7E0A570CF366}" type="slidenum">
              <a:rPr lang="de-DE" smtClean="0"/>
              <a:t>2</a:t>
            </a:fld>
            <a:endParaRPr lang="de-DE"/>
          </a:p>
        </p:txBody>
      </p:sp>
    </p:spTree>
    <p:extLst>
      <p:ext uri="{BB962C8B-B14F-4D97-AF65-F5344CB8AC3E}">
        <p14:creationId xmlns:p14="http://schemas.microsoft.com/office/powerpoint/2010/main" val="683048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Nun haben wir alle 3 Komponenten der </a:t>
            </a:r>
            <a:r>
              <a:rPr lang="de-DE" err="1"/>
              <a:t>Determinisierung</a:t>
            </a:r>
            <a:r>
              <a:rPr lang="de-DE"/>
              <a:t> kennen gelernt und müssen sie noch zusammensetzen. </a:t>
            </a:r>
            <a:r>
              <a:rPr lang="de-DE" err="1"/>
              <a:t>Iasst</a:t>
            </a:r>
            <a:r>
              <a:rPr lang="de-DE"/>
              <a:t> euch von den Symbolen nicht verwirren, in der schriftlichen Ausarbeitung habe ich mich etwas mit </a:t>
            </a:r>
            <a:r>
              <a:rPr lang="de-DE" err="1"/>
              <a:t>Symblen</a:t>
            </a:r>
            <a:r>
              <a:rPr lang="de-DE"/>
              <a:t> ausgetobt. Ich habe im Prinzip drei Kombinationen unterschieden.</a:t>
            </a:r>
          </a:p>
          <a:p>
            <a:endParaRPr lang="de-DE"/>
          </a:p>
          <a:p>
            <a:r>
              <a:rPr lang="de-DE"/>
              <a:t>Beim </a:t>
            </a:r>
            <a:r>
              <a:rPr lang="de-DE" err="1"/>
              <a:t>AlphaZero</a:t>
            </a:r>
            <a:r>
              <a:rPr lang="de-DE"/>
              <a:t> muss zunächst der </a:t>
            </a:r>
            <a:r>
              <a:rPr lang="de-DE" err="1"/>
              <a:t>AlphaZero</a:t>
            </a:r>
            <a:r>
              <a:rPr lang="de-DE"/>
              <a:t>-Agent selbst trainiert werden (oben links). Es entsteht eine Strategie für perfekte Information. Basierend auf dieser Strategie wird ein autoregressives Modell trainiert. (oben </a:t>
            </a:r>
            <a:r>
              <a:rPr lang="de-DE" err="1"/>
              <a:t>mitte</a:t>
            </a:r>
            <a:r>
              <a:rPr lang="de-DE"/>
              <a:t>). Diese beiden Komponenten werden dann zu eine </a:t>
            </a:r>
            <a:r>
              <a:rPr lang="de-DE" err="1"/>
              <a:t>Determinisierungsstrategie</a:t>
            </a:r>
            <a:r>
              <a:rPr lang="de-DE"/>
              <a:t> in dem das autoregressive Modell und der </a:t>
            </a:r>
            <a:r>
              <a:rPr lang="de-DE" err="1"/>
              <a:t>AlphaZero</a:t>
            </a:r>
            <a:r>
              <a:rPr lang="de-DE"/>
              <a:t> ausgeführt werden zusammengesetzt.</a:t>
            </a:r>
          </a:p>
          <a:p>
            <a:endParaRPr lang="de-DE"/>
          </a:p>
          <a:p>
            <a:r>
              <a:rPr lang="de-DE"/>
              <a:t>Bei der Kombination von MCTS und autoregressivem Modell ist dann nur noch ein Trainingsschritt notwendig. Das autoregressive Modell muss mit der MCTS-Strategie trainiert werden. (mm) Und es ergibt sich genauso eine Strategie für imperfekte Information (mr)</a:t>
            </a:r>
          </a:p>
          <a:p>
            <a:endParaRPr lang="de-DE"/>
          </a:p>
          <a:p>
            <a:r>
              <a:rPr lang="de-DE"/>
              <a:t>Bei dem statischen CAP-Algorithmus und dem MCTS ist kein Trainingsschritt notwendig. Die Zusammensetzung ergibt die Strategie unten rechts (</a:t>
            </a:r>
            <a:r>
              <a:rPr lang="de-DE" err="1"/>
              <a:t>ur</a:t>
            </a:r>
            <a:r>
              <a:rPr lang="de-DE"/>
              <a:t>).</a:t>
            </a:r>
          </a:p>
        </p:txBody>
      </p:sp>
      <p:sp>
        <p:nvSpPr>
          <p:cNvPr id="4" name="Foliennummernplatzhalter 3"/>
          <p:cNvSpPr>
            <a:spLocks noGrp="1"/>
          </p:cNvSpPr>
          <p:nvPr>
            <p:ph type="sldNum" sz="quarter" idx="5"/>
          </p:nvPr>
        </p:nvSpPr>
        <p:spPr/>
        <p:txBody>
          <a:bodyPr/>
          <a:lstStyle/>
          <a:p>
            <a:fld id="{0CDC95A1-60A4-4AF3-A19B-7E0A570CF366}" type="slidenum">
              <a:rPr lang="de-DE" smtClean="0"/>
              <a:t>20</a:t>
            </a:fld>
            <a:endParaRPr lang="de-DE"/>
          </a:p>
        </p:txBody>
      </p:sp>
    </p:spTree>
    <p:extLst>
      <p:ext uri="{BB962C8B-B14F-4D97-AF65-F5344CB8AC3E}">
        <p14:creationId xmlns:p14="http://schemas.microsoft.com/office/powerpoint/2010/main" val="1599867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Nun habe ich die unterschiedlichen Schritte, also die Zustandsauswahl und die Einzelzustandsanalyse als Einzelschritte am Spiel verprobt. </a:t>
            </a:r>
          </a:p>
          <a:p>
            <a:endParaRPr lang="de-DE"/>
          </a:p>
          <a:p>
            <a:r>
              <a:rPr lang="de-DE"/>
              <a:t>Zunächst habe ich den MCTS bei perfekter Information verprobt: Die verschiedenen Spieler haben also wieder die perfekte Kenntnis der Zustände. Dann habe ich einen geeigneten UCT-Parameter ermittelt. Dafür habe ich den MCTS mit 100.000 Iterationen im Selbstspiel gegeneinander antreten lassen. Insgesamt habe ich einen „optimalen“ Parameter von 2.5 ermittelt.</a:t>
            </a:r>
          </a:p>
          <a:p>
            <a:endParaRPr lang="de-DE"/>
          </a:p>
          <a:p>
            <a:r>
              <a:rPr lang="de-DE"/>
              <a:t>Am Besten wäre bei der Evaluation grundsätzlich, dass man den Algorithmus gegen menschliche Spieler spielen lässt. Das ist aber sehr aufwändig und war im Rahmen dieser Arbeit aufgrund der beschränkten Zeit nicht möglich. Ich habe mir daher mit anderen Metriken und selektiver Evaluation (also einfach mal die fertigen Spielverläufe </a:t>
            </a:r>
            <a:r>
              <a:rPr lang="de-DE" err="1"/>
              <a:t>anshehen</a:t>
            </a:r>
            <a:r>
              <a:rPr lang="de-DE"/>
              <a:t>) abgeholfen. Zunächst habe ich die erzeugte Strategie mit verschiedenen Iterationszahlen und einem UCT-Parameter von 2.5 gegen den Zufallsspieler spielen lassen. Also einen solchen, der seine Aktionen einfach nur zufällig wählt. Gegen diesen Spieler schneidet der MCTS erwartungsgemäß gut ab. Das wird hier nicht dargestellt, aber schon mit 100 Iterationen schneidet der MCTS </a:t>
            </a:r>
            <a:r>
              <a:rPr lang="de-DE" err="1"/>
              <a:t>dum</a:t>
            </a:r>
            <a:r>
              <a:rPr lang="de-DE"/>
              <a:t> mehr als 6 Punkte im Durchschnitt besser ab. </a:t>
            </a:r>
          </a:p>
          <a:p>
            <a:endParaRPr lang="de-DE"/>
          </a:p>
          <a:p>
            <a:r>
              <a:rPr lang="de-DE"/>
              <a:t>Dabei sei erwähnt, dass Doppelkopf eine sehr hohe Punkteskala hat. Das theoretisch schlechteste Ergebnis liegt bei über -50 Punkten, während das Beste Ergebnis bei über 50 Punkten liegt. Rein praktisch liegt die erreichte Punktzahl aber meist zwischen 0-12 Punkten. Es ist wirklich nur eine theoretische Sache, bei offensichtlich schlechtestem Spiel.</a:t>
            </a:r>
          </a:p>
          <a:p>
            <a:endParaRPr lang="de-DE"/>
          </a:p>
          <a:p>
            <a:r>
              <a:rPr lang="de-DE"/>
              <a:t>Als nächstes habe ich mir angeschaut, wie sich der MCTS mit erhöhenden Iterationsanzahlen verhält. Hier habe ich also einen MCTS mit einer Iterationsanzahl gegen die jeweils niedrigere Iterationszahl antreten lassen. Die durchschnittliche Punktzahl des Agenten mit höherer Punktzahl seht ihr hier rechts. 10 hat gegen den Zufallsspieler 20 gegen den mit 10. Man sieht, dass eine höhere Iterationszahl immer besser ist, als die kleinere. Trotzdem ist das Ergebnis problematisch. Meine Annahme wäre gewesen, dass deutlich weniger Iterationen schon ausgereicht hätten, um ein solides Spiel zu erreichen. Die Zahlen sind mit 2 Millionen für so ein Spiel schon hoch.</a:t>
            </a:r>
          </a:p>
          <a:p>
            <a:endParaRPr lang="de-DE"/>
          </a:p>
          <a:p>
            <a:r>
              <a:rPr lang="de-DE"/>
              <a:t>Ich habe zwei Probleme erkannt. Das eine Problem habe ich als das Problem der wiederholten Entscheidungspunkte </a:t>
            </a:r>
            <a:r>
              <a:rPr lang="de-DE" err="1"/>
              <a:t>benmannt</a:t>
            </a:r>
            <a:r>
              <a:rPr lang="de-DE"/>
              <a:t>. Das andere Problem liegt in der der hohen Punkteskala von Doppelkopf. Dazu gleich mehr.</a:t>
            </a:r>
          </a:p>
        </p:txBody>
      </p:sp>
      <p:sp>
        <p:nvSpPr>
          <p:cNvPr id="4" name="Foliennummernplatzhalter 3"/>
          <p:cNvSpPr>
            <a:spLocks noGrp="1"/>
          </p:cNvSpPr>
          <p:nvPr>
            <p:ph type="sldNum" sz="quarter" idx="5"/>
          </p:nvPr>
        </p:nvSpPr>
        <p:spPr/>
        <p:txBody>
          <a:bodyPr/>
          <a:lstStyle/>
          <a:p>
            <a:fld id="{0CDC95A1-60A4-4AF3-A19B-7E0A570CF366}" type="slidenum">
              <a:rPr lang="de-DE" smtClean="0"/>
              <a:t>21</a:t>
            </a:fld>
            <a:endParaRPr lang="de-DE"/>
          </a:p>
        </p:txBody>
      </p:sp>
    </p:spTree>
    <p:extLst>
      <p:ext uri="{BB962C8B-B14F-4D97-AF65-F5344CB8AC3E}">
        <p14:creationId xmlns:p14="http://schemas.microsoft.com/office/powerpoint/2010/main" val="207275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Nun habe ich einmal den MCTS im Selbstspiel untersucht und spielbezogene Metriken ausgewertet. Lasst uns zuerst auf den ersten von den drei Balken schauen: Unten seht ihr die jeweilige Iterationszahl. Der Balken gibt die sich ergebende Verteilung der Spielmodi an. Bei Doppelkopf haben die Spieler die Möglichkeit verschiedene Spielmodi anzusagen. Dies macht man in der Regel nur, wenn man ein geeignetes Blatt hat. Das ist auch meist sehr risikoreich, weil man bei einem solchen Sonderspiel alleine ist. Man sieht mit steigender Iterationsanzahl eine Verbesserung, die darauf schließen lässt, dass der Algorithmus immer besser wird: Die Sonderspiele werden weniger. Und jetzt müsst ihr mir einfach glauben, dass die Verringerung und die Verteilung auch plausibel ist: Beispielsweise gibt es das stille Solo, welches eigentlich fast nie Sinn macht, zu spielen. Bei hohen Iterationen kommt es quasi nie mehr vor. Und auch innerhalb der Spielmodi ergibt sich eine sinnvolle Verteilung. Das sogenannte Fleischlos-Solo ist das häufigste, das Buben-Solo ist oft sinnvoller als das Damen-Solo. Das lässt </a:t>
            </a:r>
            <a:r>
              <a:rPr lang="de-DE" err="1"/>
              <a:t>defintiv</a:t>
            </a:r>
            <a:r>
              <a:rPr lang="de-DE"/>
              <a:t> auf Spielstärke schließen. In </a:t>
            </a:r>
            <a:r>
              <a:rPr lang="de-DE" err="1"/>
              <a:t>menchschlichen</a:t>
            </a:r>
            <a:r>
              <a:rPr lang="de-DE"/>
              <a:t> Spielen ist eine ähnliche Verteilung (bei perfekter Information) denkbar.</a:t>
            </a:r>
          </a:p>
          <a:p>
            <a:endParaRPr lang="de-DE"/>
          </a:p>
          <a:p>
            <a:r>
              <a:rPr lang="de-DE"/>
              <a:t>Nun gibt es eine weitere Mechanik der An- und Absagen. Sie seht ihr in den Balken  und drei. Einmal für beide Teams die sich bilden. Das Re-Team ist der Solo-Spieler oder die Spieler mit beiden </a:t>
            </a:r>
            <a:r>
              <a:rPr lang="de-DE" err="1"/>
              <a:t>KreuzDamen</a:t>
            </a:r>
            <a:r>
              <a:rPr lang="de-DE"/>
              <a:t>. Kontra die verbleibenden. Grundsätzlich sagt eine Ansage immer aus: Ich werde gewinnen und ggf. die Gegner werden nur eine niedrigere Augenzahl erreichen. Erreicht man das dann nicht, gewinnt der Gegner alles. Es ist quasi also etwa ein Doppelt oder nichts, das man jedoch nach eigenem Blatt steuern kann. Prinzipiell ist es plausibel, dass Kontra, weniger </a:t>
            </a:r>
            <a:r>
              <a:rPr lang="de-DE" err="1"/>
              <a:t>An-und</a:t>
            </a:r>
            <a:r>
              <a:rPr lang="de-DE"/>
              <a:t> Absagen trifft. Und dass die Absagen die </a:t>
            </a:r>
            <a:r>
              <a:rPr lang="de-DE" err="1"/>
              <a:t>besopnders</a:t>
            </a:r>
            <a:r>
              <a:rPr lang="de-DE"/>
              <a:t> „starken“ nur sehr wenig vertreten sind. Problematisch ist aber: Bei </a:t>
            </a:r>
            <a:r>
              <a:rPr lang="de-DE" err="1"/>
              <a:t>pefekter</a:t>
            </a:r>
            <a:r>
              <a:rPr lang="de-DE"/>
              <a:t> Information müssten beide Balken bei 50% liegen, da sie es offensichtlich nicht tun, verliert eine Partei höher als sie eigentlich müsste. Es handelt sich also offensichtlich nicht um optimales Spiel. </a:t>
            </a:r>
          </a:p>
          <a:p>
            <a:endParaRPr lang="de-DE"/>
          </a:p>
          <a:p>
            <a:r>
              <a:rPr lang="de-DE"/>
              <a:t>Die Ursache habe ich eingegrenzt. In Doppelkopf ist es innerhalb der ersten Runden zu jeder Zeit möglich eine An- und Absage zu machen. Ich habe das so umgesetzt, dass jeder Spieler reihum nach jeder Aktion eines anderen Spielers gefragt wird, ob er eine An- und Absage durchführen möchte. Die Spieler werden also sehr oft gefragt, „Hey möchtest du eine risikoreiche Entscheidung treffen?“ Es ergibt sich also ein starker Bias zugunsten dieser Entscheidung. Denn eine einzige Fehleinschätzung reicht und die Aktion ist gewählt und kann nicht rückgängig gemacht werden. Das ist das Problem der wiederholten Entscheidungspunkte.</a:t>
            </a:r>
          </a:p>
        </p:txBody>
      </p:sp>
      <p:sp>
        <p:nvSpPr>
          <p:cNvPr id="4" name="Foliennummernplatzhalter 3"/>
          <p:cNvSpPr>
            <a:spLocks noGrp="1"/>
          </p:cNvSpPr>
          <p:nvPr>
            <p:ph type="sldNum" sz="quarter" idx="5"/>
          </p:nvPr>
        </p:nvSpPr>
        <p:spPr/>
        <p:txBody>
          <a:bodyPr/>
          <a:lstStyle/>
          <a:p>
            <a:fld id="{0CDC95A1-60A4-4AF3-A19B-7E0A570CF366}" type="slidenum">
              <a:rPr lang="de-DE" smtClean="0"/>
              <a:t>22</a:t>
            </a:fld>
            <a:endParaRPr lang="de-DE"/>
          </a:p>
        </p:txBody>
      </p:sp>
    </p:spTree>
    <p:extLst>
      <p:ext uri="{BB962C8B-B14F-4D97-AF65-F5344CB8AC3E}">
        <p14:creationId xmlns:p14="http://schemas.microsoft.com/office/powerpoint/2010/main" val="2875581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Dann habe ich mir einzelne Spielverläufe angeschaut und deren MCTS-Ausführungen. Hierbei ist mir das Problem der mangelhaften Erkundung aufgefallen. Einige Aktionen, gerade diese risikoreichen Aktionen wurden quasi kaum besucht und kaum erkundet. Damit erhöht sich beim MCTS damit wieder die Zufallskomponente und die Schätzungen sind ungenau und ggf. falsch, falls bei den ersten Simulationen schon zufällig ein schlechtes Ergebnis aufgetreten ist. Das seht ihr beispielsweise rechts: Der Agent muss sich entscheiden, ob er ein Solo spielt. Hinsichtlich der </a:t>
            </a:r>
            <a:r>
              <a:rPr lang="de-DE" dirty="0" err="1"/>
              <a:t>Farbsolis</a:t>
            </a:r>
            <a:r>
              <a:rPr lang="de-DE" dirty="0"/>
              <a:t> besucht er nur ein bis zweimal bei einer Millionen Iterationen. Das ist viel zu wenig für eine genaue Schätzung. Genauso auf der linken Seite bei der Entscheidung zugunsten oder gegen eine weiter An- und Absage. Wodran liegt das: Naja der MCTS sieht nach den ersten Simulationen ein sehr schlechtes Ergebnis und verwirft diese Aktion sehr schnell. Das ist prinzipiell auch das was er tun soll, aber es gibt in Gegensatz zu anderen Spielen bei Doppelkopf eine sehr hohe Punktespanne. Jetzt könnte man denken, ist doch einfach: Wir erhöhen einfach den Explorationsparameter. Aber es gibt Zustände, dort ist die Punktespanne niedriger wie zum Beispiel links oben. Und ich hatte ja bereits festgestellt, dass sich 2.5 als bester Kompromiss ergeben hat.</a:t>
            </a:r>
          </a:p>
          <a:p>
            <a:endParaRPr lang="de-DE" dirty="0"/>
          </a:p>
          <a:p>
            <a:r>
              <a:rPr lang="de-DE" dirty="0"/>
              <a:t>Insgesamt ergibt sich bei bestimmten Zuständen also ein relativ hohes Risiko für Fehleinschätzungen. Zusammen mit den wiederholten Entscheidungspunkten ist es also sichtbar warum die </a:t>
            </a:r>
            <a:r>
              <a:rPr lang="de-DE" dirty="0" err="1"/>
              <a:t>An-und</a:t>
            </a:r>
            <a:r>
              <a:rPr lang="de-DE" dirty="0"/>
              <a:t> Absagen keine optimalen Ergebnisse liefern.</a:t>
            </a:r>
          </a:p>
          <a:p>
            <a:endParaRPr lang="de-DE" dirty="0"/>
          </a:p>
          <a:p>
            <a:r>
              <a:rPr lang="de-DE" dirty="0"/>
              <a:t>Trotz dieser nicht optimalen Ergebnisse habe ich natürlich weitergemacht.</a:t>
            </a:r>
          </a:p>
        </p:txBody>
      </p:sp>
      <p:sp>
        <p:nvSpPr>
          <p:cNvPr id="4" name="Foliennummernplatzhalter 3"/>
          <p:cNvSpPr>
            <a:spLocks noGrp="1"/>
          </p:cNvSpPr>
          <p:nvPr>
            <p:ph type="sldNum" sz="quarter" idx="5"/>
          </p:nvPr>
        </p:nvSpPr>
        <p:spPr/>
        <p:txBody>
          <a:bodyPr/>
          <a:lstStyle/>
          <a:p>
            <a:fld id="{0CDC95A1-60A4-4AF3-A19B-7E0A570CF366}" type="slidenum">
              <a:rPr lang="de-DE" smtClean="0"/>
              <a:t>23</a:t>
            </a:fld>
            <a:endParaRPr lang="de-DE"/>
          </a:p>
        </p:txBody>
      </p:sp>
    </p:spTree>
    <p:extLst>
      <p:ext uri="{BB962C8B-B14F-4D97-AF65-F5344CB8AC3E}">
        <p14:creationId xmlns:p14="http://schemas.microsoft.com/office/powerpoint/2010/main" val="1205508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3F742-0DA0-D714-58A2-C612CDDA758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6389F4-7457-BB58-6BB6-1E71828C5D6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0235EF9-BF44-77E8-0EC5-95F091339186}"/>
              </a:ext>
            </a:extLst>
          </p:cNvPr>
          <p:cNvSpPr>
            <a:spLocks noGrp="1"/>
          </p:cNvSpPr>
          <p:nvPr>
            <p:ph type="body" idx="1"/>
          </p:nvPr>
        </p:nvSpPr>
        <p:spPr/>
        <p:txBody>
          <a:bodyPr/>
          <a:lstStyle/>
          <a:p>
            <a:r>
              <a:rPr lang="de-DE"/>
              <a:t>Dann habe ich mir einzelne Spielverläufe angeschaut und deren MCTS-Ausführungen. Hierbei ist mir das Problem der mangelhaften Erkundung aufgefallen. Einige Aktionen, gerade diese risikoreichen Aktionen wurden quasi kaum besucht und kaum erkundet. Damit erhöht sich beim MCTS damit wieder die Zufallskomponente und die Schätzungen sind ungenau und ggf. falsch, falls bei den ersten Simulationen schon zufällig ein schlechtes Ergebnis aufgetreten ist. Das seht ihr beispielsweise rechts: Der Agent muss sich entscheiden, ob er ein Solo spielt. Hinsichtlich der </a:t>
            </a:r>
            <a:r>
              <a:rPr lang="de-DE" err="1"/>
              <a:t>Farbsolis</a:t>
            </a:r>
            <a:r>
              <a:rPr lang="de-DE"/>
              <a:t> besucht er nur ein bis zweimal bei einer Millionen Iterationen. Das ist viel zu wenig für eine genaue Schätzung. Genauso auf der linken Seite bei der Entscheidung zugunsten oder gegen eine weiter An- und Absage. Wodran liegt das: Naja der MCTS sieht nach den ersten Simulationen ein sehr schlechtes Ergebnis und verwirft diese Aktion sehr schnell. Das ist prinzipiell auch das was er tun soll, aber es gibt in Gegensatz zu anderen Spielen bei Doppelkopf eine sehr hohe Punktespanne. Jetzt könnte man denken, ist doch einfach: Wir erhöhen einfach den Explorationsparameter. Aber es gibt Zustände, dort ist die Punktespanne niedriger wie zum Beispiel links oben. Und ich hatte ja bereits festgestellt, dass sich 2.5 als bester Kompromiss ergeben hat.</a:t>
            </a:r>
          </a:p>
          <a:p>
            <a:endParaRPr lang="de-DE"/>
          </a:p>
          <a:p>
            <a:r>
              <a:rPr lang="de-DE"/>
              <a:t>Insgesamt ergibt sich bei bestimmten Zuständen also ein relativ hohes Risiko für Fehleinschätzungen. Zusammen mit den wiederholten Entscheidungspunkten ist es also sichtbar warum die </a:t>
            </a:r>
            <a:r>
              <a:rPr lang="de-DE" err="1"/>
              <a:t>An-und</a:t>
            </a:r>
            <a:r>
              <a:rPr lang="de-DE"/>
              <a:t> Absagen keine optimalen Ergebnisse liefern.</a:t>
            </a:r>
          </a:p>
          <a:p>
            <a:endParaRPr lang="de-DE"/>
          </a:p>
          <a:p>
            <a:r>
              <a:rPr lang="de-DE"/>
              <a:t>Trotz dieser nicht optimalen Ergebnisse habe ich natürlich weitergemacht.</a:t>
            </a:r>
          </a:p>
        </p:txBody>
      </p:sp>
      <p:sp>
        <p:nvSpPr>
          <p:cNvPr id="4" name="Foliennummernplatzhalter 3">
            <a:extLst>
              <a:ext uri="{FF2B5EF4-FFF2-40B4-BE49-F238E27FC236}">
                <a16:creationId xmlns:a16="http://schemas.microsoft.com/office/drawing/2014/main" id="{B6462DE1-567C-BCDE-A2E9-B66ECC2E550D}"/>
              </a:ext>
            </a:extLst>
          </p:cNvPr>
          <p:cNvSpPr>
            <a:spLocks noGrp="1"/>
          </p:cNvSpPr>
          <p:nvPr>
            <p:ph type="sldNum" sz="quarter" idx="5"/>
          </p:nvPr>
        </p:nvSpPr>
        <p:spPr/>
        <p:txBody>
          <a:bodyPr/>
          <a:lstStyle/>
          <a:p>
            <a:fld id="{0CDC95A1-60A4-4AF3-A19B-7E0A570CF366}" type="slidenum">
              <a:rPr lang="de-DE" smtClean="0"/>
              <a:t>24</a:t>
            </a:fld>
            <a:endParaRPr lang="de-DE"/>
          </a:p>
        </p:txBody>
      </p:sp>
    </p:spTree>
    <p:extLst>
      <p:ext uri="{BB962C8B-B14F-4D97-AF65-F5344CB8AC3E}">
        <p14:creationId xmlns:p14="http://schemas.microsoft.com/office/powerpoint/2010/main" val="569669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Letztendlich habe ich dann den AlphaZero-Algorithmus wieder auf perfekter Information trainiert. Ich habe das ganze </a:t>
            </a:r>
            <a:r>
              <a:rPr lang="de-DE" err="1"/>
              <a:t>kontinuirlich</a:t>
            </a:r>
            <a:r>
              <a:rPr lang="de-DE"/>
              <a:t> evaluiert. Links seht ihr für jede Trainingsiteration wie der AlphaZero dabei gegen einen MCTS-Spieler mit 1000 Iterationen abgeschnitten hat. Ich habe ihn 100 Trainingsiterationen lang trainieren lassen. Nach etwa 75 Trainingsiterationen hat er mit nur 200 Iterationen den MCTS-Spieler mit 1000 Iterationen geschlagen. Das Training hat auf jeden Fall funktioniert, kann aber hier nur ein Anfang sein. Rein praktisch muss man den Algorithmus schon länger trainieren lassen. Der fertig trainierte Agent war etwa gleichauf mit dem MCTS-Agenten mit 10000 Iterationen.</a:t>
            </a:r>
          </a:p>
          <a:p>
            <a:endParaRPr lang="de-DE"/>
          </a:p>
          <a:p>
            <a:r>
              <a:rPr lang="de-DE"/>
              <a:t>Es sind auch quasi die gleichen Probleme aufgetreten. Sowohl das Problem der mehreren Entscheidungspunkte, denn irgendwann hat der Agent gelernt, immer Re- oder Kontra anzusagen. Da immer etwas Zufall injiziert wird, führt der Trainingsprozess eigentlich immer zu dem Problem, dass eine An- und Absage vorgenommen wird. Das ist offensichtlich nicht optimal. </a:t>
            </a:r>
          </a:p>
          <a:p>
            <a:endParaRPr lang="de-DE"/>
          </a:p>
          <a:p>
            <a:r>
              <a:rPr lang="de-DE"/>
              <a:t>Auf den beiden Bildern lässt sich der Trainingsverlauf eigentlich ganz gut sehen. Rechts sind wieder die Spielmodi-</a:t>
            </a:r>
            <a:r>
              <a:rPr lang="de-DE" err="1"/>
              <a:t>Vereteilungen</a:t>
            </a:r>
            <a:r>
              <a:rPr lang="de-DE"/>
              <a:t> im Verlaufe der Trainingsiterationen. Man sieht auch hier ergibt sich wieder ein relativ plausibles Verhältnis. Am Anfang hat es aber erstmal schnell gelernt, dass Soli sich lohnen. </a:t>
            </a:r>
          </a:p>
          <a:p>
            <a:endParaRPr lang="de-DE"/>
          </a:p>
          <a:p>
            <a:r>
              <a:rPr lang="de-DE"/>
              <a:t>Insgesamt hatte ich damit relativ viele Probleme, da es einfach wirklich schwer war einen solchen Algorithmus selbst zu implementieren. Ich hatte vorher keine Ahnung von neuronalen Netzwerken, deren Training und Optimierung. Am Ende war ich froh, dass ich überhaupt einen Erfolg erzielen konnte. </a:t>
            </a:r>
          </a:p>
        </p:txBody>
      </p:sp>
      <p:sp>
        <p:nvSpPr>
          <p:cNvPr id="4" name="Foliennummernplatzhalter 3"/>
          <p:cNvSpPr>
            <a:spLocks noGrp="1"/>
          </p:cNvSpPr>
          <p:nvPr>
            <p:ph type="sldNum" sz="quarter" idx="5"/>
          </p:nvPr>
        </p:nvSpPr>
        <p:spPr/>
        <p:txBody>
          <a:bodyPr/>
          <a:lstStyle/>
          <a:p>
            <a:fld id="{0CDC95A1-60A4-4AF3-A19B-7E0A570CF366}" type="slidenum">
              <a:rPr lang="de-DE" smtClean="0"/>
              <a:t>25</a:t>
            </a:fld>
            <a:endParaRPr lang="de-DE"/>
          </a:p>
        </p:txBody>
      </p:sp>
    </p:spTree>
    <p:extLst>
      <p:ext uri="{BB962C8B-B14F-4D97-AF65-F5344CB8AC3E}">
        <p14:creationId xmlns:p14="http://schemas.microsoft.com/office/powerpoint/2010/main" val="2503116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Dann habe ich das autoregressive Modell trainiert sowohl für den AZ-Agenten als auch den MCTS-Agenten. Den Trainingsverlauf seht ihr links. Dort zu sehen ist das Verhältnis der generierten inkonsistenten Zustände zu den nicht inkonsistenten Zuständen. Man sieht es geht etwas unter 5 %. Aber viel weiter herunter ging es nicht. Meine Vermutung ist, dass die inkonsistenten Zustände in der autoregressiven Natur des Modells bestehen: Bei der autoregressiven Zuweisung kann es zu einem Problem kommen: Angenommen ein Spieler kann sowohl die Karte A als auch B haben und ein anderer nur B, dann kann es dazu kommen, dass Spieler 1 B zugeordnet wird und kein konsistenter Zustand erzeugt werden kann. </a:t>
            </a:r>
          </a:p>
          <a:p>
            <a:endParaRPr lang="de-DE"/>
          </a:p>
          <a:p>
            <a:r>
              <a:rPr lang="de-DE"/>
              <a:t>Auf der rechten Seite seht ihr eine Evaluation des Netzwerks: Wir betrachten hier ausgehend von Spieler Unten, was Spieler Links auf der Hand haben könnte. Es liegen noch keine Karten auf dem Tisch und Unten hat die folgenden Karten auf der Hand. Wichtige Info: Es ist der Fall von vorhin Links hat ein Buben-Solo angesagt. Ein Buben-Solo erfordert viele und hohe Buben sowie die Asse und die 10er der Farben. Genau so sieht hier auch die Verteilung des Modells aus. Das spricht also für eine gute Modellierung der Überzeugungsverteilung und zeigt auch, dass trotz der Problematiken des MCTS dieser halbwegs gute Ergebnisse erzielt. </a:t>
            </a:r>
          </a:p>
          <a:p>
            <a:endParaRPr lang="de-DE"/>
          </a:p>
          <a:p>
            <a:r>
              <a:rPr lang="de-DE"/>
              <a:t>Gut zu sehen ist auch, dass das AR dem Spieler aus dessen Perspektive wir das ganze betrachten, dessen Karten berücksichtigt. Und diese nicht dem anderen Spieler zuweist. Hier beispielsweise hat Unten beide Kreuz </a:t>
            </a:r>
            <a:r>
              <a:rPr lang="de-DE" err="1"/>
              <a:t>könige</a:t>
            </a:r>
            <a:r>
              <a:rPr lang="de-DE"/>
              <a:t> und Links kann sie somit nicht haben. </a:t>
            </a:r>
          </a:p>
        </p:txBody>
      </p:sp>
      <p:sp>
        <p:nvSpPr>
          <p:cNvPr id="4" name="Foliennummernplatzhalter 3"/>
          <p:cNvSpPr>
            <a:spLocks noGrp="1"/>
          </p:cNvSpPr>
          <p:nvPr>
            <p:ph type="sldNum" sz="quarter" idx="5"/>
          </p:nvPr>
        </p:nvSpPr>
        <p:spPr/>
        <p:txBody>
          <a:bodyPr/>
          <a:lstStyle/>
          <a:p>
            <a:fld id="{0CDC95A1-60A4-4AF3-A19B-7E0A570CF366}" type="slidenum">
              <a:rPr lang="de-DE" smtClean="0"/>
              <a:t>26</a:t>
            </a:fld>
            <a:endParaRPr lang="de-DE"/>
          </a:p>
        </p:txBody>
      </p:sp>
    </p:spTree>
    <p:extLst>
      <p:ext uri="{BB962C8B-B14F-4D97-AF65-F5344CB8AC3E}">
        <p14:creationId xmlns:p14="http://schemas.microsoft.com/office/powerpoint/2010/main" val="3601691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Dann habe ich alle Komponenten zusammengesetzt. Als erstes habe ich dann die Sechs ergebenden Strategien gegeneinander antreten lassen.</a:t>
            </a:r>
          </a:p>
          <a:p>
            <a:endParaRPr lang="de-DE"/>
          </a:p>
          <a:p>
            <a:r>
              <a:rPr lang="de-DE"/>
              <a:t>Also den AlphaZero-Agenten zusammen mit dem autoregressiven Modell und beiden Strategie-Fusionen. Dieser wurde mit 200 Iterationen ausgeführt.</a:t>
            </a:r>
          </a:p>
          <a:p>
            <a:endParaRPr lang="de-DE"/>
          </a:p>
          <a:p>
            <a:r>
              <a:rPr lang="de-DE"/>
              <a:t>Den MCTS-Agenten mit dem autoregressiven Modell und beiden Strategie-Fusionen. Dieser wurde jeweils mit 200.000 Iterationen ausgeführt.</a:t>
            </a:r>
          </a:p>
          <a:p>
            <a:endParaRPr lang="de-DE"/>
          </a:p>
          <a:p>
            <a:r>
              <a:rPr lang="de-DE"/>
              <a:t>Der MCTS-Agent zusammen mit dem CAP-Algorithmus und beiden Strategie-Fusionen.</a:t>
            </a:r>
          </a:p>
          <a:p>
            <a:endParaRPr lang="de-DE"/>
          </a:p>
          <a:p>
            <a:r>
              <a:rPr lang="de-DE"/>
              <a:t>Jeweils haben die Strategien 5 Zustände aus einer Informationsmenge rekonstruiert.</a:t>
            </a:r>
          </a:p>
          <a:p>
            <a:endParaRPr lang="de-DE"/>
          </a:p>
          <a:p>
            <a:r>
              <a:rPr lang="de-DE"/>
              <a:t>Lasst uns zunächst den Unterschied zwischen den Strategie-Fusionen ansehen. Es hat sich eigentlich immer die Fusion nach durchschnittlicher Strategie als bessere Alternative ergeben. Ich kann nur mutmaßen, dass genau die Berücksichtigung der Intensität einer Aktion ausschlaggebend ist.</a:t>
            </a:r>
          </a:p>
          <a:p>
            <a:endParaRPr lang="de-DE"/>
          </a:p>
          <a:p>
            <a:r>
              <a:rPr lang="de-DE"/>
              <a:t>Eine weitere Offensichtlichkeit, ist dass sich das autoregressive Modell immer als besser als der CAP-Algorithmus herausgestellt hat. Selbst der eigentlich schwächere AlphaZero, der ja quasi mit einem MCTS mit 10.000 Iterationen vergleichbar ist, hat sich mit dem autoregressiven Modell besser als der CAP-Algorithmus herausgestellt.</a:t>
            </a:r>
          </a:p>
          <a:p>
            <a:endParaRPr lang="de-DE"/>
          </a:p>
          <a:p>
            <a:r>
              <a:rPr lang="de-DE"/>
              <a:t>Der MCTS-Algorithmus mit dem autoregressiven Modell hat sich insgesamt als am Besten mit einer Durchschnittspunktzahl von plus 0,71 herausgestellt. Schaut man sich die Quote der </a:t>
            </a:r>
            <a:r>
              <a:rPr lang="de-DE" err="1"/>
              <a:t>gewonnnen</a:t>
            </a:r>
            <a:r>
              <a:rPr lang="de-DE"/>
              <a:t> Ansagen an, ist aber </a:t>
            </a:r>
            <a:r>
              <a:rPr lang="de-DE" err="1"/>
              <a:t>definitv</a:t>
            </a:r>
            <a:r>
              <a:rPr lang="de-DE"/>
              <a:t> noch Luft nach oben.</a:t>
            </a:r>
          </a:p>
          <a:p>
            <a:endParaRPr lang="de-DE"/>
          </a:p>
          <a:p>
            <a:r>
              <a:rPr lang="de-DE"/>
              <a:t>Ich habe hierbei auch wieder die Anzahl der konsistenten Zustände getrackt und der Wert hat sich verschlechtert gegenüber dem Trainingsprozess. Wir hatten ja ursprünglich gesagt, es gibt die Strategieannahme, dass jeder Spieler der gleichen Strategie folgt. Hier ist das aber gerade nicht der Fall. Das Modell agiert außerhalb seiner normalen Eingabeverteilung und erzielt damit schlechtere Ergebnisse. In 0,45 % aller Zustände konnte kein konsistentes Sample erstellt werden. In diesem Fall haben die Strategien eine zufällige Aktion ausgeführt. Man sieht trotzdem hat das Modell sich gelohnt. </a:t>
            </a:r>
          </a:p>
          <a:p>
            <a:endParaRPr lang="de-DE"/>
          </a:p>
          <a:p>
            <a:r>
              <a:rPr lang="de-DE"/>
              <a:t>Dann habe ich nur noch diese beste Strategie weiter untersucht. Rechts oben sehr ihr verschiedene Iterationszahlen und verschiedene Anzahl von Samples. Diese traten </a:t>
            </a:r>
            <a:r>
              <a:rPr lang="de-DE" err="1"/>
              <a:t>gegeinander</a:t>
            </a:r>
            <a:r>
              <a:rPr lang="de-DE"/>
              <a:t> an und es wurde wieder die durchschnittliche Punktzahl gebildet. Es hat sich also herausgestellt, dass die Anzahl der Samples tendenziell wichtiger ist als die der Iterationen. Das Ergebnis ist aber von der Interpretation etwas problematisch, es könnte auch einfach sein, dass ein mehr an Samples die bestehenden Probleme des MCTS (wiederholten Entscheidungspunkte, Exploration) einfach nur abmildert.</a:t>
            </a:r>
          </a:p>
          <a:p>
            <a:endParaRPr lang="de-DE"/>
          </a:p>
          <a:p>
            <a:r>
              <a:rPr lang="de-DE"/>
              <a:t>Und dann habe ich unten rechts nochmal geschaut, welcher Vorteil an durchschnittlicher Punktzahl sich durch die Erhöhung der Stichproben bei 200000 Iterationen. Auch hier wird die </a:t>
            </a:r>
            <a:r>
              <a:rPr lang="de-DE" err="1"/>
              <a:t>Steiegung</a:t>
            </a:r>
            <a:r>
              <a:rPr lang="de-DE"/>
              <a:t> aber immer kleiner.</a:t>
            </a:r>
          </a:p>
          <a:p>
            <a:endParaRPr lang="de-DE"/>
          </a:p>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27</a:t>
            </a:fld>
            <a:endParaRPr lang="de-DE"/>
          </a:p>
        </p:txBody>
      </p:sp>
    </p:spTree>
    <p:extLst>
      <p:ext uri="{BB962C8B-B14F-4D97-AF65-F5344CB8AC3E}">
        <p14:creationId xmlns:p14="http://schemas.microsoft.com/office/powerpoint/2010/main" val="795515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So dann habe ich nochmal das Vergleichsspiel mit unterschiedlichen Iterationszahlen durchgeführt. 25 Samples jeweils, also schon relativ viel. </a:t>
            </a:r>
          </a:p>
          <a:p>
            <a:endParaRPr lang="de-DE"/>
          </a:p>
          <a:p>
            <a:r>
              <a:rPr lang="de-DE"/>
              <a:t>Was man im Unterschied zur perfekten Information deutlich erkennt:</a:t>
            </a:r>
          </a:p>
          <a:p>
            <a:endParaRPr lang="de-DE"/>
          </a:p>
          <a:p>
            <a:pPr marL="171450" indent="-171450">
              <a:buFontTx/>
              <a:buChar char="-"/>
            </a:pPr>
            <a:r>
              <a:rPr lang="de-DE"/>
              <a:t>Sonderspiele werden nochmal deutlich seltener. </a:t>
            </a:r>
          </a:p>
          <a:p>
            <a:pPr marL="171450" indent="-171450">
              <a:buFontTx/>
              <a:buChar char="-"/>
            </a:pPr>
            <a:r>
              <a:rPr lang="de-DE"/>
              <a:t>Die Ansagen unter 90 und darunter werden auch nochmal seltener.</a:t>
            </a:r>
          </a:p>
          <a:p>
            <a:pPr marL="171450" indent="-171450">
              <a:buFontTx/>
              <a:buChar char="-"/>
            </a:pPr>
            <a:r>
              <a:rPr lang="de-DE"/>
              <a:t>Insgesamt bleibt aber die Verteilung der Spielmodi noch </a:t>
            </a:r>
            <a:r>
              <a:rPr lang="de-DE" err="1"/>
              <a:t>plasuibel</a:t>
            </a:r>
            <a:r>
              <a:rPr lang="de-DE"/>
              <a:t>.</a:t>
            </a:r>
          </a:p>
          <a:p>
            <a:pPr marL="0" indent="0">
              <a:buFontTx/>
              <a:buNone/>
            </a:pPr>
            <a:endParaRPr lang="de-DE"/>
          </a:p>
          <a:p>
            <a:pPr marL="0" indent="0">
              <a:buFontTx/>
              <a:buNone/>
            </a:pPr>
            <a:r>
              <a:rPr lang="de-DE"/>
              <a:t>Das alles ist auch </a:t>
            </a:r>
            <a:r>
              <a:rPr lang="de-DE" err="1"/>
              <a:t>annzunehmen</a:t>
            </a:r>
            <a:r>
              <a:rPr lang="de-DE"/>
              <a:t>: Schließlich besteht bei imperfekter Information keine Kenntnis der Blätter der Mitspieler. </a:t>
            </a:r>
          </a:p>
          <a:p>
            <a:pPr marL="0" indent="0">
              <a:buFontTx/>
              <a:buNone/>
            </a:pPr>
            <a:endParaRPr lang="de-DE"/>
          </a:p>
          <a:p>
            <a:pPr marL="0" indent="0">
              <a:buFontTx/>
              <a:buNone/>
            </a:pPr>
            <a:r>
              <a:rPr lang="de-DE"/>
              <a:t>Das Problem der zu häufigen Re- und Kontraansagen aufgrund wiederholter Entscheidungspunkte bleibt bestehen.</a:t>
            </a:r>
          </a:p>
          <a:p>
            <a:pPr marL="0" indent="0">
              <a:buFontTx/>
              <a:buNone/>
            </a:pPr>
            <a:endParaRPr lang="de-DE"/>
          </a:p>
          <a:p>
            <a:pPr marL="0" indent="0">
              <a:buFontTx/>
              <a:buNone/>
            </a:pPr>
            <a:r>
              <a:rPr lang="de-DE"/>
              <a:t>Insgesamt scheint die Mehrfachausführung des MCTS einen </a:t>
            </a:r>
            <a:r>
              <a:rPr lang="de-DE" err="1"/>
              <a:t>regularisierenden</a:t>
            </a:r>
            <a:r>
              <a:rPr lang="de-DE"/>
              <a:t> Effekt zu haben, schon bei nur 10 Iterationen setzt sich das Normalspiel durch.</a:t>
            </a:r>
          </a:p>
          <a:p>
            <a:pPr marL="0" indent="0">
              <a:buFontTx/>
              <a:buNone/>
            </a:pPr>
            <a:endParaRPr lang="de-DE"/>
          </a:p>
          <a:p>
            <a:pPr marL="0" indent="0">
              <a:buFontTx/>
              <a:buNone/>
            </a:pPr>
            <a:r>
              <a:rPr lang="de-DE"/>
              <a:t>Ich habe mir zusätzlich auch noch ein paar einzelne Spiele angeschaut. Das Ergebnis ist definitiv nicht optimal, was ja auch die Ansagen-Gewinnquote schon gezeigt hat. Insgesamt vermute ich das Problem am Ehesten bei den wiederholten </a:t>
            </a:r>
            <a:r>
              <a:rPr lang="de-DE" err="1"/>
              <a:t>Entscheidungspuntken</a:t>
            </a:r>
            <a:r>
              <a:rPr lang="de-DE"/>
              <a:t> und der mangelhaften Exploration sehe. Insgesamt sind die Ergebnisse also durchwachsen.</a:t>
            </a:r>
          </a:p>
        </p:txBody>
      </p:sp>
      <p:sp>
        <p:nvSpPr>
          <p:cNvPr id="4" name="Foliennummernplatzhalter 3"/>
          <p:cNvSpPr>
            <a:spLocks noGrp="1"/>
          </p:cNvSpPr>
          <p:nvPr>
            <p:ph type="sldNum" sz="quarter" idx="5"/>
          </p:nvPr>
        </p:nvSpPr>
        <p:spPr/>
        <p:txBody>
          <a:bodyPr/>
          <a:lstStyle/>
          <a:p>
            <a:fld id="{0CDC95A1-60A4-4AF3-A19B-7E0A570CF366}" type="slidenum">
              <a:rPr lang="de-DE" smtClean="0"/>
              <a:t>28</a:t>
            </a:fld>
            <a:endParaRPr lang="de-DE"/>
          </a:p>
        </p:txBody>
      </p:sp>
    </p:spTree>
    <p:extLst>
      <p:ext uri="{BB962C8B-B14F-4D97-AF65-F5344CB8AC3E}">
        <p14:creationId xmlns:p14="http://schemas.microsoft.com/office/powerpoint/2010/main" val="1679378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Um es zusammenzufassen, hat diese konkrete Implementierung für das Spiel Doppelkopf zwei große Probleme, die nicht direkt die Leistungsfähigkeit der </a:t>
            </a:r>
            <a:r>
              <a:rPr lang="de-DE" err="1"/>
              <a:t>Determinisierung</a:t>
            </a:r>
            <a:r>
              <a:rPr lang="de-DE"/>
              <a:t> betreffen.</a:t>
            </a:r>
          </a:p>
          <a:p>
            <a:r>
              <a:rPr lang="de-DE"/>
              <a:t> - Die weiderholten Entscheidungssituationen führen zu einem problematischen Bias. Es gibt einige Möglichkeiten das zu verbessern, beispielsweise eine andere Modellierung des Spiels.</a:t>
            </a:r>
          </a:p>
          <a:p>
            <a:r>
              <a:rPr lang="de-DE"/>
              <a:t> - Die Exploration ist wegen uneinheitlichem UCT-Parameter und einer uneinheitlicher Punkte-Skala unzureichend. Abhilfe könnte eine dynamische Skalierung des UCT-</a:t>
            </a:r>
            <a:r>
              <a:rPr lang="de-DE" err="1"/>
              <a:t>Paremeter</a:t>
            </a:r>
            <a:r>
              <a:rPr lang="de-DE"/>
              <a:t> bei jedem Knoten schaffen. Das wäre zumindest meine nächste Idee und das habe ich auch in der Literatur gesehen. Leider etwas zu spät.</a:t>
            </a:r>
          </a:p>
          <a:p>
            <a:endParaRPr lang="de-DE"/>
          </a:p>
          <a:p>
            <a:r>
              <a:rPr lang="de-DE"/>
              <a:t>Schöner wäre es natürlich gewesen wenn die Probleme nicht aufgetreten wäre -&gt; so viel zu schreiben.</a:t>
            </a:r>
          </a:p>
          <a:p>
            <a:endParaRPr lang="de-DE"/>
          </a:p>
          <a:p>
            <a:r>
              <a:rPr lang="de-DE"/>
              <a:t>Zur </a:t>
            </a:r>
            <a:r>
              <a:rPr lang="de-DE" err="1"/>
              <a:t>Determinisierung</a:t>
            </a:r>
            <a:r>
              <a:rPr lang="de-DE"/>
              <a:t> finde ich kann man trotzdem jetzt aussagen:</a:t>
            </a:r>
          </a:p>
          <a:p>
            <a:r>
              <a:rPr lang="de-DE"/>
              <a:t> - Die </a:t>
            </a:r>
            <a:r>
              <a:rPr lang="de-DE" err="1"/>
              <a:t>Determinisierung</a:t>
            </a:r>
            <a:r>
              <a:rPr lang="de-DE"/>
              <a:t> ist in bestimmten Spielen (auch Doppelkopf) effektiv. Die Ergebnisse waren zwar nicht unbedingt weltbewegend, aber </a:t>
            </a:r>
            <a:r>
              <a:rPr lang="de-DE" err="1"/>
              <a:t>definitv</a:t>
            </a:r>
            <a:r>
              <a:rPr lang="de-DE"/>
              <a:t> deutlich besser als der Zufall. In meiner schriftlichen Ausarbeitung habe ich auch nochmal Eigenschaften genannt, welche Spiele aufweisen müssen.</a:t>
            </a:r>
          </a:p>
          <a:p>
            <a:r>
              <a:rPr lang="de-DE"/>
              <a:t> - Für die </a:t>
            </a:r>
            <a:r>
              <a:rPr lang="de-DE" err="1"/>
              <a:t>Determinisierung</a:t>
            </a:r>
            <a:r>
              <a:rPr lang="de-DE"/>
              <a:t> spricht die einfache Nachvollziehbarkeit. Er ist einfach sehr einfach verständlich und erklärbar. Andere Verfahren sind </a:t>
            </a:r>
            <a:r>
              <a:rPr lang="de-DE" err="1"/>
              <a:t>zumindes</a:t>
            </a:r>
            <a:r>
              <a:rPr lang="de-DE"/>
              <a:t> meiner Einschätzung nach meist komplizierter.</a:t>
            </a:r>
          </a:p>
          <a:p>
            <a:r>
              <a:rPr lang="de-DE"/>
              <a:t> - Die </a:t>
            </a:r>
            <a:r>
              <a:rPr lang="de-DE" err="1"/>
              <a:t>Determinisierung</a:t>
            </a:r>
            <a:r>
              <a:rPr lang="de-DE"/>
              <a:t> erzeugt nahezu reine Strategien. Zwar sind sie tatsächlich gemischte Strategien, da sie nicht wirklich deterministisch sind, aber sie modellieren auch keine strategische Unvorhersehbarkeit, wie sie beispielsweise in Poker gebraucht werden. Man denke wieder an Schere Stein Papier.</a:t>
            </a:r>
          </a:p>
          <a:p>
            <a:r>
              <a:rPr lang="de-DE"/>
              <a:t> - Die </a:t>
            </a:r>
            <a:r>
              <a:rPr lang="de-DE" err="1"/>
              <a:t>Determinisierung</a:t>
            </a:r>
            <a:r>
              <a:rPr lang="de-DE"/>
              <a:t> benötigt eine spielspezifische Komponente, das autoregressive Modell oder den CAP-Algorithmus. Viel schöner wäre ein Ansatz der von Ende zu Ende funktioniert.</a:t>
            </a:r>
          </a:p>
          <a:p>
            <a:endParaRPr lang="de-DE"/>
          </a:p>
          <a:p>
            <a:r>
              <a:rPr lang="de-DE"/>
              <a:t>Noch zwei </a:t>
            </a:r>
            <a:r>
              <a:rPr lang="de-DE" err="1"/>
              <a:t>Erwähenswerte</a:t>
            </a:r>
            <a:r>
              <a:rPr lang="de-DE"/>
              <a:t> Sachen, die ich relativ cool finde, die mir viel abverlangt haben wo ich aber auch irgendwie mal was Neues, was in der Literatur nicht vorhanden war gemacht habe:</a:t>
            </a:r>
          </a:p>
          <a:p>
            <a:endParaRPr lang="de-DE"/>
          </a:p>
          <a:p>
            <a:r>
              <a:rPr lang="de-DE"/>
              <a:t>Zum einen die </a:t>
            </a:r>
            <a:r>
              <a:rPr lang="de-DE" err="1"/>
              <a:t>Determinisierung</a:t>
            </a:r>
            <a:r>
              <a:rPr lang="de-DE"/>
              <a:t> mithilfe eines autoregressiven Modells. Hab ich zumindest in keiner anderen Literatur gesehen. Also quasi das Motto: „Nicht schön aber selten“.</a:t>
            </a:r>
          </a:p>
          <a:p>
            <a:r>
              <a:rPr lang="de-DE"/>
              <a:t>Die Verwendung eines Transformer-Modells welches ich heute zwar nicht erläutert habe, welches mir aber einiges abverlangt hat. Ich hatte lange Zeit Probleme damit, dass das neuronale Netz sinnvolle Dinge lernt, ich hatte in vielen Projekten nachgeschaut, wie sie es gemacht haben. Aber konnte lange zeit keine zufriedenstellende Lösung finden und es scheint auch viele ähnliche Projekte sind daran gescheitert, dass das NN nicht so gut gelernt hat. Erst diese Adaption von Wörtern auf Spiele hat wirklich Abhilfe geschaffen.</a:t>
            </a:r>
          </a:p>
          <a:p>
            <a:endParaRPr lang="de-DE"/>
          </a:p>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29</a:t>
            </a:fld>
            <a:endParaRPr lang="de-DE"/>
          </a:p>
        </p:txBody>
      </p:sp>
    </p:spTree>
    <p:extLst>
      <p:ext uri="{BB962C8B-B14F-4D97-AF65-F5344CB8AC3E}">
        <p14:creationId xmlns:p14="http://schemas.microsoft.com/office/powerpoint/2010/main" val="35121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Für die Beantwortung der Forschungsfrage habe ich mich daher zunächst mit der Frage auseinandergesetzt, was ein Spiel genau ist. </a:t>
            </a:r>
          </a:p>
          <a:p>
            <a:endParaRPr lang="de-DE"/>
          </a:p>
          <a:p>
            <a:r>
              <a:rPr lang="de-DE"/>
              <a:t>Damit beschäftigt sich die sogenannte Spieltheorie. </a:t>
            </a:r>
          </a:p>
          <a:p>
            <a:endParaRPr lang="de-DE"/>
          </a:p>
          <a:p>
            <a:r>
              <a:rPr lang="de-DE"/>
              <a:t>Ein Spiel ist erstmal allgemein gesagt eine </a:t>
            </a:r>
            <a:r>
              <a:rPr lang="de-DE" err="1"/>
              <a:t>Entscheidungsituation</a:t>
            </a:r>
            <a:r>
              <a:rPr lang="de-DE"/>
              <a:t> in denen mehrere Akteure interagieren. Diese Spieler verfolgen dabei eigene Ziele und die Entscheidungen der Spieler haben jeweils Auswirkungen auf andere. Das ist erstmal eine sehr abstrakte Definition und trifft auf „Spiel“ im Sinne der Freizeitbeschäftigung aber auch auf andere Probleme zu.</a:t>
            </a:r>
          </a:p>
          <a:p>
            <a:endParaRPr lang="de-DE"/>
          </a:p>
          <a:p>
            <a:r>
              <a:rPr lang="de-DE"/>
              <a:t>Ein Spiel wird mit seinen Spielregeln in der Spieltheorie in der sogenannten </a:t>
            </a:r>
            <a:r>
              <a:rPr lang="de-DE" err="1"/>
              <a:t>Extensivform</a:t>
            </a:r>
            <a:r>
              <a:rPr lang="de-DE"/>
              <a:t> definiert. Diese seht ihr auf der rechten Seite. Um die Forschungsfrage zu beantworten ist notwendig zu wissen, was ein Spiel mit perfekter Information ist. Ein Spiel mit perfekter Information zeichnet sich dadurch aus, dass jeder Spieler alle Informationen des Spiels kennt. Rechts können wir den sogenannten Spielbaum des Spiels Tic-</a:t>
            </a:r>
            <a:r>
              <a:rPr lang="de-DE" err="1"/>
              <a:t>Tac</a:t>
            </a:r>
            <a:r>
              <a:rPr lang="de-DE"/>
              <a:t>-Toe sehen. Mit diesem wird die </a:t>
            </a:r>
            <a:r>
              <a:rPr lang="de-DE" err="1"/>
              <a:t>Extensivform</a:t>
            </a:r>
            <a:r>
              <a:rPr lang="de-DE"/>
              <a:t> auch definiert. Wir sehen hier Zustände, die Spielfelder und Aktionen des Spiels, so spannt sich über alle Möglichkeiten der Spielbaum aus. </a:t>
            </a:r>
          </a:p>
          <a:p>
            <a:endParaRPr lang="de-DE"/>
          </a:p>
          <a:p>
            <a:r>
              <a:rPr lang="de-DE"/>
              <a:t>Wir sehen _hier_ die Zustände. Wir sehen hier die möglichen Aktionen der Spieler und wer sie ausführen kann. Das ist hier rot für X und blau für O. </a:t>
            </a:r>
          </a:p>
          <a:p>
            <a:endParaRPr lang="de-DE"/>
          </a:p>
          <a:p>
            <a:r>
              <a:rPr lang="de-DE"/>
              <a:t>Klick.</a:t>
            </a:r>
          </a:p>
          <a:p>
            <a:endParaRPr lang="de-DE"/>
          </a:p>
          <a:p>
            <a:r>
              <a:rPr lang="de-DE"/>
              <a:t>Und am Ende des Spiels kommt ein Ergebnis heraus. In diesem Beispiel rechts hat Kreis gewonnen und bekommt 1 Punkt und X -1. Im anderen Spiel haben wir einen Unterschied. Für die meisten Spiele ist es aufgrund der Größe quasi unmöglich den kompletten Spielbaum zu durchsuchen.</a:t>
            </a:r>
          </a:p>
          <a:p>
            <a:endParaRPr lang="de-DE"/>
          </a:p>
          <a:p>
            <a:r>
              <a:rPr lang="de-DE"/>
              <a:t>Dieses Spiel mit perfekter Information kann man nun um Zufallsereignisse ergänzen.</a:t>
            </a:r>
          </a:p>
          <a:p>
            <a:endParaRPr lang="de-DE"/>
          </a:p>
          <a:p>
            <a:r>
              <a:rPr lang="de-DE"/>
              <a:t>Klick.</a:t>
            </a:r>
          </a:p>
          <a:p>
            <a:endParaRPr lang="de-DE"/>
          </a:p>
          <a:p>
            <a:r>
              <a:rPr lang="de-DE"/>
              <a:t>Zufallsereignisse werden hier als Kreis angezeigt. Sie machen nichts anderes als, dass sie zufällig entsprechend einer Wahrscheinlichkeitsverteilung den nachfolgenden Zustand wählen. Also quasi ein Spieler, der seine „Aktion“ zufällig wählt. Also quasi das Mischen und Verteilen in einem Kartenspiel, das Würfeln, etc.. Hier auf der rechten Seite seht ihr ein Spiel bei dem </a:t>
            </a:r>
            <a:r>
              <a:rPr lang="de-DE" err="1"/>
              <a:t>insgesmamt</a:t>
            </a:r>
            <a:r>
              <a:rPr lang="de-DE"/>
              <a:t> 3 Karten Bube Dame König zufällig an zwei Spieler verteilt werden. Es gibt insgesamt also siehe im Bild rechts 6 mögliche Kartenverteilungen.</a:t>
            </a:r>
          </a:p>
          <a:p>
            <a:endParaRPr lang="de-DE"/>
          </a:p>
          <a:p>
            <a:r>
              <a:rPr lang="de-DE"/>
              <a:t>Nun ist das hier gezeigt Spiel das sogenannte Kuhn-Poker nicht nur ein Spiel mit Zufallsereignissen sondern auch eins mit imperfekter Information: In einem Spiel mit imperfekter Information, hat ein Spieler keine </a:t>
            </a:r>
            <a:r>
              <a:rPr lang="de-DE" err="1"/>
              <a:t>Kentnisse</a:t>
            </a:r>
            <a:r>
              <a:rPr lang="de-DE"/>
              <a:t> vom aktuellen Zustand, d.h. er kennt nicht alle Informationen. </a:t>
            </a:r>
          </a:p>
          <a:p>
            <a:endParaRPr lang="de-DE"/>
          </a:p>
          <a:p>
            <a:r>
              <a:rPr lang="de-DE"/>
              <a:t>Klick.</a:t>
            </a:r>
          </a:p>
          <a:p>
            <a:endParaRPr lang="de-DE"/>
          </a:p>
          <a:p>
            <a:r>
              <a:rPr lang="de-DE"/>
              <a:t>Hier sehen wir auf der rechten Seite den Spielbaum aus Sicht von Spieler 1: Er weiß in dieser sogenannten </a:t>
            </a:r>
            <a:r>
              <a:rPr lang="de-DE" err="1"/>
              <a:t>Informatiosnenge</a:t>
            </a:r>
            <a:r>
              <a:rPr lang="de-DE"/>
              <a:t>, dass er selbst den Buben hat, aber kennt nicht die Karte des Gegners. Er kann nur den Buben ausschließen. Das ganze nennen wir Informationsmenge. Eine Informationsmenge</a:t>
            </a:r>
          </a:p>
          <a:p>
            <a:r>
              <a:rPr lang="de-DE"/>
              <a:t>Doppelkopf ist ein Spiel mit Zufallsereignissen und </a:t>
            </a:r>
            <a:r>
              <a:rPr lang="de-DE" err="1"/>
              <a:t>imperfeker</a:t>
            </a:r>
            <a:r>
              <a:rPr lang="de-DE"/>
              <a:t> Information. Eine Informationsmenge beschreibt also eine Menge von Zuständen zwischen denen ein Spieler nicht unterscheiden kann. Somit gibt es für den anderen Spieler ein eigenen solchen Baum mit eigenen Informationsmengen.</a:t>
            </a:r>
          </a:p>
          <a:p>
            <a:endParaRPr lang="de-DE"/>
          </a:p>
          <a:p>
            <a:r>
              <a:rPr lang="de-DE"/>
              <a:t>Wichtig also:</a:t>
            </a:r>
          </a:p>
          <a:p>
            <a:r>
              <a:rPr lang="de-DE"/>
              <a:t>Zustand -&gt; Alle Informationen bekannt.</a:t>
            </a:r>
          </a:p>
          <a:p>
            <a:r>
              <a:rPr lang="de-DE"/>
              <a:t>Informationsmenge -&gt; Nicht alle Informationen bekannt, mehrere Zustände können zutreffen.</a:t>
            </a:r>
          </a:p>
        </p:txBody>
      </p:sp>
      <p:sp>
        <p:nvSpPr>
          <p:cNvPr id="4" name="Foliennummernplatzhalter 3"/>
          <p:cNvSpPr>
            <a:spLocks noGrp="1"/>
          </p:cNvSpPr>
          <p:nvPr>
            <p:ph type="sldNum" sz="quarter" idx="5"/>
          </p:nvPr>
        </p:nvSpPr>
        <p:spPr/>
        <p:txBody>
          <a:bodyPr/>
          <a:lstStyle/>
          <a:p>
            <a:fld id="{0CDC95A1-60A4-4AF3-A19B-7E0A570CF366}" type="slidenum">
              <a:rPr lang="de-DE" smtClean="0"/>
              <a:t>3</a:t>
            </a:fld>
            <a:endParaRPr lang="de-DE"/>
          </a:p>
        </p:txBody>
      </p:sp>
    </p:spTree>
    <p:extLst>
      <p:ext uri="{BB962C8B-B14F-4D97-AF65-F5344CB8AC3E}">
        <p14:creationId xmlns:p14="http://schemas.microsoft.com/office/powerpoint/2010/main" val="3881051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30</a:t>
            </a:fld>
            <a:endParaRPr lang="de-DE"/>
          </a:p>
        </p:txBody>
      </p:sp>
    </p:spTree>
    <p:extLst>
      <p:ext uri="{BB962C8B-B14F-4D97-AF65-F5344CB8AC3E}">
        <p14:creationId xmlns:p14="http://schemas.microsoft.com/office/powerpoint/2010/main" val="1973977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31</a:t>
            </a:fld>
            <a:endParaRPr lang="de-DE"/>
          </a:p>
        </p:txBody>
      </p:sp>
    </p:spTree>
    <p:extLst>
      <p:ext uri="{BB962C8B-B14F-4D97-AF65-F5344CB8AC3E}">
        <p14:creationId xmlns:p14="http://schemas.microsoft.com/office/powerpoint/2010/main" val="2581004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32</a:t>
            </a:fld>
            <a:endParaRPr lang="de-DE"/>
          </a:p>
        </p:txBody>
      </p:sp>
    </p:spTree>
    <p:extLst>
      <p:ext uri="{BB962C8B-B14F-4D97-AF65-F5344CB8AC3E}">
        <p14:creationId xmlns:p14="http://schemas.microsoft.com/office/powerpoint/2010/main" val="1905359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33</a:t>
            </a:fld>
            <a:endParaRPr lang="de-DE"/>
          </a:p>
        </p:txBody>
      </p:sp>
    </p:spTree>
    <p:extLst>
      <p:ext uri="{BB962C8B-B14F-4D97-AF65-F5344CB8AC3E}">
        <p14:creationId xmlns:p14="http://schemas.microsoft.com/office/powerpoint/2010/main" val="372211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34</a:t>
            </a:fld>
            <a:endParaRPr lang="de-DE"/>
          </a:p>
        </p:txBody>
      </p:sp>
    </p:spTree>
    <p:extLst>
      <p:ext uri="{BB962C8B-B14F-4D97-AF65-F5344CB8AC3E}">
        <p14:creationId xmlns:p14="http://schemas.microsoft.com/office/powerpoint/2010/main" val="2735736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35</a:t>
            </a:fld>
            <a:endParaRPr lang="de-DE"/>
          </a:p>
        </p:txBody>
      </p:sp>
    </p:spTree>
    <p:extLst>
      <p:ext uri="{BB962C8B-B14F-4D97-AF65-F5344CB8AC3E}">
        <p14:creationId xmlns:p14="http://schemas.microsoft.com/office/powerpoint/2010/main" val="1293831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D8C70-C429-DE7A-7304-7C3E8467984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AB9205E-3E35-E348-C8B0-35328189066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81CD0AD-D12F-305F-46A0-407CF15C498C}"/>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8DD962A4-C3CD-B491-9C88-86871CF4B701}"/>
              </a:ext>
            </a:extLst>
          </p:cNvPr>
          <p:cNvSpPr>
            <a:spLocks noGrp="1"/>
          </p:cNvSpPr>
          <p:nvPr>
            <p:ph type="sldNum" sz="quarter" idx="5"/>
          </p:nvPr>
        </p:nvSpPr>
        <p:spPr/>
        <p:txBody>
          <a:bodyPr/>
          <a:lstStyle/>
          <a:p>
            <a:fld id="{0CDC95A1-60A4-4AF3-A19B-7E0A570CF366}" type="slidenum">
              <a:rPr lang="de-DE" smtClean="0"/>
              <a:t>36</a:t>
            </a:fld>
            <a:endParaRPr lang="de-DE"/>
          </a:p>
        </p:txBody>
      </p:sp>
    </p:spTree>
    <p:extLst>
      <p:ext uri="{BB962C8B-B14F-4D97-AF65-F5344CB8AC3E}">
        <p14:creationId xmlns:p14="http://schemas.microsoft.com/office/powerpoint/2010/main" val="3797798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31E1F-0BC5-AA5E-48E9-D263A59778F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FDB34E-8207-9728-340F-D572A89ECFF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9A277C1-4700-7772-4972-25C16F2E1E05}"/>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04DE5050-9E59-BEE4-2AAF-E49EFB15A6F1}"/>
              </a:ext>
            </a:extLst>
          </p:cNvPr>
          <p:cNvSpPr>
            <a:spLocks noGrp="1"/>
          </p:cNvSpPr>
          <p:nvPr>
            <p:ph type="sldNum" sz="quarter" idx="5"/>
          </p:nvPr>
        </p:nvSpPr>
        <p:spPr/>
        <p:txBody>
          <a:bodyPr/>
          <a:lstStyle/>
          <a:p>
            <a:fld id="{0CDC95A1-60A4-4AF3-A19B-7E0A570CF366}" type="slidenum">
              <a:rPr lang="de-DE" smtClean="0"/>
              <a:t>37</a:t>
            </a:fld>
            <a:endParaRPr lang="de-DE"/>
          </a:p>
        </p:txBody>
      </p:sp>
    </p:spTree>
    <p:extLst>
      <p:ext uri="{BB962C8B-B14F-4D97-AF65-F5344CB8AC3E}">
        <p14:creationId xmlns:p14="http://schemas.microsoft.com/office/powerpoint/2010/main" val="1001185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71068-347C-6791-3B1F-CA2C631215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C2A9F9-4BCA-2F48-21B8-DBBB6A7E97A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C5835D0-885B-5B78-9F08-A8A88FA8D10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8232A843-B464-D98A-99F4-D322785EF49F}"/>
              </a:ext>
            </a:extLst>
          </p:cNvPr>
          <p:cNvSpPr>
            <a:spLocks noGrp="1"/>
          </p:cNvSpPr>
          <p:nvPr>
            <p:ph type="sldNum" sz="quarter" idx="5"/>
          </p:nvPr>
        </p:nvSpPr>
        <p:spPr/>
        <p:txBody>
          <a:bodyPr/>
          <a:lstStyle/>
          <a:p>
            <a:fld id="{0CDC95A1-60A4-4AF3-A19B-7E0A570CF366}" type="slidenum">
              <a:rPr lang="de-DE" smtClean="0"/>
              <a:t>38</a:t>
            </a:fld>
            <a:endParaRPr lang="de-DE"/>
          </a:p>
        </p:txBody>
      </p:sp>
    </p:spTree>
    <p:extLst>
      <p:ext uri="{BB962C8B-B14F-4D97-AF65-F5344CB8AC3E}">
        <p14:creationId xmlns:p14="http://schemas.microsoft.com/office/powerpoint/2010/main" val="2788337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48B4E-D042-2130-CA2D-DF7E1DA44F1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C962EB2-2527-F25C-BF37-6FED4B0F679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137A4D4-BB2E-7E84-B3A6-5BD184299417}"/>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96290675-D20E-5289-7C11-5134F7C523AF}"/>
              </a:ext>
            </a:extLst>
          </p:cNvPr>
          <p:cNvSpPr>
            <a:spLocks noGrp="1"/>
          </p:cNvSpPr>
          <p:nvPr>
            <p:ph type="sldNum" sz="quarter" idx="5"/>
          </p:nvPr>
        </p:nvSpPr>
        <p:spPr/>
        <p:txBody>
          <a:bodyPr/>
          <a:lstStyle/>
          <a:p>
            <a:fld id="{0CDC95A1-60A4-4AF3-A19B-7E0A570CF366}" type="slidenum">
              <a:rPr lang="de-DE" smtClean="0"/>
              <a:t>39</a:t>
            </a:fld>
            <a:endParaRPr lang="de-DE"/>
          </a:p>
        </p:txBody>
      </p:sp>
    </p:spTree>
    <p:extLst>
      <p:ext uri="{BB962C8B-B14F-4D97-AF65-F5344CB8AC3E}">
        <p14:creationId xmlns:p14="http://schemas.microsoft.com/office/powerpoint/2010/main" val="2695450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CE56-5288-B058-CA2D-E5D2BE6F2C5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0C835A7-EEA4-613C-B1B0-4A35CE4FF9A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33AD546-4F1B-9AAE-20DE-F4FB6CE206D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FEDAA492-5E61-C6BF-6E4A-3645CBBBF210}"/>
              </a:ext>
            </a:extLst>
          </p:cNvPr>
          <p:cNvSpPr>
            <a:spLocks noGrp="1"/>
          </p:cNvSpPr>
          <p:nvPr>
            <p:ph type="sldNum" sz="quarter" idx="5"/>
          </p:nvPr>
        </p:nvSpPr>
        <p:spPr/>
        <p:txBody>
          <a:bodyPr/>
          <a:lstStyle/>
          <a:p>
            <a:fld id="{0CDC95A1-60A4-4AF3-A19B-7E0A570CF366}" type="slidenum">
              <a:rPr lang="de-DE" smtClean="0"/>
              <a:t>4</a:t>
            </a:fld>
            <a:endParaRPr lang="de-DE"/>
          </a:p>
        </p:txBody>
      </p:sp>
    </p:spTree>
    <p:extLst>
      <p:ext uri="{BB962C8B-B14F-4D97-AF65-F5344CB8AC3E}">
        <p14:creationId xmlns:p14="http://schemas.microsoft.com/office/powerpoint/2010/main" val="11957236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B3FC8-C859-9E40-227E-D62C000962B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27256AE-06FF-1D70-EEAC-461AA79BB36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7375664-C4C7-F0F2-4A93-294648C9632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212F5A44-20A7-D0F2-4A0E-5384608C5D01}"/>
              </a:ext>
            </a:extLst>
          </p:cNvPr>
          <p:cNvSpPr>
            <a:spLocks noGrp="1"/>
          </p:cNvSpPr>
          <p:nvPr>
            <p:ph type="sldNum" sz="quarter" idx="5"/>
          </p:nvPr>
        </p:nvSpPr>
        <p:spPr/>
        <p:txBody>
          <a:bodyPr/>
          <a:lstStyle/>
          <a:p>
            <a:fld id="{0CDC95A1-60A4-4AF3-A19B-7E0A570CF366}" type="slidenum">
              <a:rPr lang="de-DE" smtClean="0"/>
              <a:t>40</a:t>
            </a:fld>
            <a:endParaRPr lang="de-DE"/>
          </a:p>
        </p:txBody>
      </p:sp>
    </p:spTree>
    <p:extLst>
      <p:ext uri="{BB962C8B-B14F-4D97-AF65-F5344CB8AC3E}">
        <p14:creationId xmlns:p14="http://schemas.microsoft.com/office/powerpoint/2010/main" val="2914413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9B878-8F31-50A4-88F9-162EFC65F35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005C11-97E8-4781-CFF5-AB7B3EC6678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2AA9CDD-AC5D-7209-C402-8801027A1AF5}"/>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2A69F2FE-5239-2CAD-6FB2-434C9F389F1A}"/>
              </a:ext>
            </a:extLst>
          </p:cNvPr>
          <p:cNvSpPr>
            <a:spLocks noGrp="1"/>
          </p:cNvSpPr>
          <p:nvPr>
            <p:ph type="sldNum" sz="quarter" idx="5"/>
          </p:nvPr>
        </p:nvSpPr>
        <p:spPr/>
        <p:txBody>
          <a:bodyPr/>
          <a:lstStyle/>
          <a:p>
            <a:fld id="{0CDC95A1-60A4-4AF3-A19B-7E0A570CF366}" type="slidenum">
              <a:rPr lang="de-DE" smtClean="0"/>
              <a:t>41</a:t>
            </a:fld>
            <a:endParaRPr lang="de-DE"/>
          </a:p>
        </p:txBody>
      </p:sp>
    </p:spTree>
    <p:extLst>
      <p:ext uri="{BB962C8B-B14F-4D97-AF65-F5344CB8AC3E}">
        <p14:creationId xmlns:p14="http://schemas.microsoft.com/office/powerpoint/2010/main" val="3361451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0AC7C-33AE-7366-BC37-DB51A51E97C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E35210C-FCF9-7742-99DB-25EFB7A3B92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CB54C86-B471-7052-29F0-11176E6A1656}"/>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1FD42C63-D785-6AD5-957C-A564A831AF0E}"/>
              </a:ext>
            </a:extLst>
          </p:cNvPr>
          <p:cNvSpPr>
            <a:spLocks noGrp="1"/>
          </p:cNvSpPr>
          <p:nvPr>
            <p:ph type="sldNum" sz="quarter" idx="5"/>
          </p:nvPr>
        </p:nvSpPr>
        <p:spPr/>
        <p:txBody>
          <a:bodyPr/>
          <a:lstStyle/>
          <a:p>
            <a:fld id="{0CDC95A1-60A4-4AF3-A19B-7E0A570CF366}" type="slidenum">
              <a:rPr lang="de-DE" smtClean="0"/>
              <a:t>42</a:t>
            </a:fld>
            <a:endParaRPr lang="de-DE"/>
          </a:p>
        </p:txBody>
      </p:sp>
    </p:spTree>
    <p:extLst>
      <p:ext uri="{BB962C8B-B14F-4D97-AF65-F5344CB8AC3E}">
        <p14:creationId xmlns:p14="http://schemas.microsoft.com/office/powerpoint/2010/main" val="160983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97FED-D887-A09A-E438-55A7C2B0D97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E788A8B-6703-2483-2D6F-1D7F2CA923C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227FCAD-BEBF-5C3B-441B-27C316D7526A}"/>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E743E078-4E79-5425-DF6E-ACCD0CAD0EE0}"/>
              </a:ext>
            </a:extLst>
          </p:cNvPr>
          <p:cNvSpPr>
            <a:spLocks noGrp="1"/>
          </p:cNvSpPr>
          <p:nvPr>
            <p:ph type="sldNum" sz="quarter" idx="5"/>
          </p:nvPr>
        </p:nvSpPr>
        <p:spPr/>
        <p:txBody>
          <a:bodyPr/>
          <a:lstStyle/>
          <a:p>
            <a:fld id="{0CDC95A1-60A4-4AF3-A19B-7E0A570CF366}" type="slidenum">
              <a:rPr lang="de-DE" smtClean="0"/>
              <a:t>43</a:t>
            </a:fld>
            <a:endParaRPr lang="de-DE"/>
          </a:p>
        </p:txBody>
      </p:sp>
    </p:spTree>
    <p:extLst>
      <p:ext uri="{BB962C8B-B14F-4D97-AF65-F5344CB8AC3E}">
        <p14:creationId xmlns:p14="http://schemas.microsoft.com/office/powerpoint/2010/main" val="1709894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DD8D8-AFB7-037D-D92C-B34699B600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15050FF-1FDD-FA44-3C1A-E459D48F750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68C4A92-CCEA-EF4D-DC0C-A1FE477C1A46}"/>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B71209E-064F-B7E2-17E4-EFBA80676D53}"/>
              </a:ext>
            </a:extLst>
          </p:cNvPr>
          <p:cNvSpPr>
            <a:spLocks noGrp="1"/>
          </p:cNvSpPr>
          <p:nvPr>
            <p:ph type="sldNum" sz="quarter" idx="5"/>
          </p:nvPr>
        </p:nvSpPr>
        <p:spPr/>
        <p:txBody>
          <a:bodyPr/>
          <a:lstStyle/>
          <a:p>
            <a:fld id="{0CDC95A1-60A4-4AF3-A19B-7E0A570CF366}" type="slidenum">
              <a:rPr lang="de-DE" smtClean="0"/>
              <a:t>44</a:t>
            </a:fld>
            <a:endParaRPr lang="de-DE"/>
          </a:p>
        </p:txBody>
      </p:sp>
    </p:spTree>
    <p:extLst>
      <p:ext uri="{BB962C8B-B14F-4D97-AF65-F5344CB8AC3E}">
        <p14:creationId xmlns:p14="http://schemas.microsoft.com/office/powerpoint/2010/main" val="1851726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4051E-2735-927D-D7B2-D2FA8EF012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A82DBCB-02BB-A1B2-5F7B-A194BD403BF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8D7E5F-2F61-7B74-D5A7-DFF46453B65C}"/>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EAE7A797-EDF8-F798-3506-B44176A55CDE}"/>
              </a:ext>
            </a:extLst>
          </p:cNvPr>
          <p:cNvSpPr>
            <a:spLocks noGrp="1"/>
          </p:cNvSpPr>
          <p:nvPr>
            <p:ph type="sldNum" sz="quarter" idx="5"/>
          </p:nvPr>
        </p:nvSpPr>
        <p:spPr/>
        <p:txBody>
          <a:bodyPr/>
          <a:lstStyle/>
          <a:p>
            <a:fld id="{0CDC95A1-60A4-4AF3-A19B-7E0A570CF366}" type="slidenum">
              <a:rPr lang="de-DE" smtClean="0"/>
              <a:t>45</a:t>
            </a:fld>
            <a:endParaRPr lang="de-DE"/>
          </a:p>
        </p:txBody>
      </p:sp>
    </p:spTree>
    <p:extLst>
      <p:ext uri="{BB962C8B-B14F-4D97-AF65-F5344CB8AC3E}">
        <p14:creationId xmlns:p14="http://schemas.microsoft.com/office/powerpoint/2010/main" val="403169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8B570-E781-4E4F-5102-143BF2CB00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A217A12-241F-C309-DDF8-DC01E0F7B8B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4014B72-D099-D3AD-231F-EC699076F5A3}"/>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49A8A8D-FC72-FB0E-50B8-8492B06406DE}"/>
              </a:ext>
            </a:extLst>
          </p:cNvPr>
          <p:cNvSpPr>
            <a:spLocks noGrp="1"/>
          </p:cNvSpPr>
          <p:nvPr>
            <p:ph type="sldNum" sz="quarter" idx="5"/>
          </p:nvPr>
        </p:nvSpPr>
        <p:spPr/>
        <p:txBody>
          <a:bodyPr/>
          <a:lstStyle/>
          <a:p>
            <a:fld id="{0CDC95A1-60A4-4AF3-A19B-7E0A570CF366}" type="slidenum">
              <a:rPr lang="de-DE" smtClean="0"/>
              <a:t>46</a:t>
            </a:fld>
            <a:endParaRPr lang="de-DE"/>
          </a:p>
        </p:txBody>
      </p:sp>
    </p:spTree>
    <p:extLst>
      <p:ext uri="{BB962C8B-B14F-4D97-AF65-F5344CB8AC3E}">
        <p14:creationId xmlns:p14="http://schemas.microsoft.com/office/powerpoint/2010/main" val="3062932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9E03-97A8-0C75-FB94-F7A56C7FF4E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F1669BA-C134-EE68-F612-466A7316EC2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4BCD6AD-11AE-537E-058B-4A0F149B7609}"/>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1CAA20D-F219-F5E8-B77E-3E8F01177C91}"/>
              </a:ext>
            </a:extLst>
          </p:cNvPr>
          <p:cNvSpPr>
            <a:spLocks noGrp="1"/>
          </p:cNvSpPr>
          <p:nvPr>
            <p:ph type="sldNum" sz="quarter" idx="5"/>
          </p:nvPr>
        </p:nvSpPr>
        <p:spPr/>
        <p:txBody>
          <a:bodyPr/>
          <a:lstStyle/>
          <a:p>
            <a:fld id="{0CDC95A1-60A4-4AF3-A19B-7E0A570CF366}" type="slidenum">
              <a:rPr lang="de-DE" smtClean="0"/>
              <a:t>47</a:t>
            </a:fld>
            <a:endParaRPr lang="de-DE"/>
          </a:p>
        </p:txBody>
      </p:sp>
    </p:spTree>
    <p:extLst>
      <p:ext uri="{BB962C8B-B14F-4D97-AF65-F5344CB8AC3E}">
        <p14:creationId xmlns:p14="http://schemas.microsoft.com/office/powerpoint/2010/main" val="2780275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170C3-649A-5ACD-7430-9922A711FB0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00406B0-42AC-84C5-5494-579874D5D3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A6FB20F-F498-20F0-EA93-A14E850988E0}"/>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C8EA5C9A-09D3-F077-B3C7-13F308BF9BE3}"/>
              </a:ext>
            </a:extLst>
          </p:cNvPr>
          <p:cNvSpPr>
            <a:spLocks noGrp="1"/>
          </p:cNvSpPr>
          <p:nvPr>
            <p:ph type="sldNum" sz="quarter" idx="5"/>
          </p:nvPr>
        </p:nvSpPr>
        <p:spPr/>
        <p:txBody>
          <a:bodyPr/>
          <a:lstStyle/>
          <a:p>
            <a:fld id="{0CDC95A1-60A4-4AF3-A19B-7E0A570CF366}" type="slidenum">
              <a:rPr lang="de-DE" smtClean="0"/>
              <a:t>48</a:t>
            </a:fld>
            <a:endParaRPr lang="de-DE"/>
          </a:p>
        </p:txBody>
      </p:sp>
    </p:spTree>
    <p:extLst>
      <p:ext uri="{BB962C8B-B14F-4D97-AF65-F5344CB8AC3E}">
        <p14:creationId xmlns:p14="http://schemas.microsoft.com/office/powerpoint/2010/main" val="2091432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120FA-27B9-6DFA-0495-403A9022C33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523E8BF-85BD-E7CB-A1A1-41677E1D675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E12C2E6-B777-67EA-B687-8A3AEC8388BA}"/>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AA1946C8-6731-8B79-BB5D-916D02AEC0C4}"/>
              </a:ext>
            </a:extLst>
          </p:cNvPr>
          <p:cNvSpPr>
            <a:spLocks noGrp="1"/>
          </p:cNvSpPr>
          <p:nvPr>
            <p:ph type="sldNum" sz="quarter" idx="5"/>
          </p:nvPr>
        </p:nvSpPr>
        <p:spPr/>
        <p:txBody>
          <a:bodyPr/>
          <a:lstStyle/>
          <a:p>
            <a:fld id="{0CDC95A1-60A4-4AF3-A19B-7E0A570CF366}" type="slidenum">
              <a:rPr lang="de-DE" smtClean="0"/>
              <a:t>49</a:t>
            </a:fld>
            <a:endParaRPr lang="de-DE"/>
          </a:p>
        </p:txBody>
      </p:sp>
    </p:spTree>
    <p:extLst>
      <p:ext uri="{BB962C8B-B14F-4D97-AF65-F5344CB8AC3E}">
        <p14:creationId xmlns:p14="http://schemas.microsoft.com/office/powerpoint/2010/main" val="1872705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C010F-90C6-8DC0-2D29-F97C940F67D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2229C0B-4BBD-9E17-F1DE-EAACE414282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5BE37BC-BC3A-A789-3DE4-42F97864443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532F642-A0F6-7B00-A481-4F36941D2461}"/>
              </a:ext>
            </a:extLst>
          </p:cNvPr>
          <p:cNvSpPr>
            <a:spLocks noGrp="1"/>
          </p:cNvSpPr>
          <p:nvPr>
            <p:ph type="sldNum" sz="quarter" idx="5"/>
          </p:nvPr>
        </p:nvSpPr>
        <p:spPr/>
        <p:txBody>
          <a:bodyPr/>
          <a:lstStyle/>
          <a:p>
            <a:fld id="{0CDC95A1-60A4-4AF3-A19B-7E0A570CF366}" type="slidenum">
              <a:rPr lang="de-DE" smtClean="0"/>
              <a:t>5</a:t>
            </a:fld>
            <a:endParaRPr lang="de-DE"/>
          </a:p>
        </p:txBody>
      </p:sp>
    </p:spTree>
    <p:extLst>
      <p:ext uri="{BB962C8B-B14F-4D97-AF65-F5344CB8AC3E}">
        <p14:creationId xmlns:p14="http://schemas.microsoft.com/office/powerpoint/2010/main" val="1965537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E548-FA66-F0FD-F29C-8DCC25E4428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A48407E-9308-652A-A405-C9FD7D8410D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D79EC48-1C97-7130-36AD-362AEFEDE6E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77083B54-B12A-3410-D64C-A4171B6D98D7}"/>
              </a:ext>
            </a:extLst>
          </p:cNvPr>
          <p:cNvSpPr>
            <a:spLocks noGrp="1"/>
          </p:cNvSpPr>
          <p:nvPr>
            <p:ph type="sldNum" sz="quarter" idx="5"/>
          </p:nvPr>
        </p:nvSpPr>
        <p:spPr/>
        <p:txBody>
          <a:bodyPr/>
          <a:lstStyle/>
          <a:p>
            <a:fld id="{0CDC95A1-60A4-4AF3-A19B-7E0A570CF366}" type="slidenum">
              <a:rPr lang="de-DE" smtClean="0"/>
              <a:t>50</a:t>
            </a:fld>
            <a:endParaRPr lang="de-DE"/>
          </a:p>
        </p:txBody>
      </p:sp>
    </p:spTree>
    <p:extLst>
      <p:ext uri="{BB962C8B-B14F-4D97-AF65-F5344CB8AC3E}">
        <p14:creationId xmlns:p14="http://schemas.microsoft.com/office/powerpoint/2010/main" val="338711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1DFAB-5A85-DD20-25BC-E2FCEC311B8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D6193CC-7EB7-5207-1AF7-EB193AFE02D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FC18AB8-00B3-7606-A555-8DDBBF30F04E}"/>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305C6E5F-4372-69AA-F799-43BB72DCFD7A}"/>
              </a:ext>
            </a:extLst>
          </p:cNvPr>
          <p:cNvSpPr>
            <a:spLocks noGrp="1"/>
          </p:cNvSpPr>
          <p:nvPr>
            <p:ph type="sldNum" sz="quarter" idx="5"/>
          </p:nvPr>
        </p:nvSpPr>
        <p:spPr/>
        <p:txBody>
          <a:bodyPr/>
          <a:lstStyle/>
          <a:p>
            <a:fld id="{0CDC95A1-60A4-4AF3-A19B-7E0A570CF366}" type="slidenum">
              <a:rPr lang="de-DE" smtClean="0"/>
              <a:t>51</a:t>
            </a:fld>
            <a:endParaRPr lang="de-DE"/>
          </a:p>
        </p:txBody>
      </p:sp>
    </p:spTree>
    <p:extLst>
      <p:ext uri="{BB962C8B-B14F-4D97-AF65-F5344CB8AC3E}">
        <p14:creationId xmlns:p14="http://schemas.microsoft.com/office/powerpoint/2010/main" val="1241774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DFF0-485F-5012-4FD1-0109A295C9D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82E65CC-1320-884E-BA9C-ECC22A8439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B6887F4-5C22-0714-8906-07A95D501F95}"/>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4EE4C67E-3C8F-7E23-7EB8-023C81984C6A}"/>
              </a:ext>
            </a:extLst>
          </p:cNvPr>
          <p:cNvSpPr>
            <a:spLocks noGrp="1"/>
          </p:cNvSpPr>
          <p:nvPr>
            <p:ph type="sldNum" sz="quarter" idx="5"/>
          </p:nvPr>
        </p:nvSpPr>
        <p:spPr/>
        <p:txBody>
          <a:bodyPr/>
          <a:lstStyle/>
          <a:p>
            <a:fld id="{0CDC95A1-60A4-4AF3-A19B-7E0A570CF366}" type="slidenum">
              <a:rPr lang="de-DE" smtClean="0"/>
              <a:t>52</a:t>
            </a:fld>
            <a:endParaRPr lang="de-DE"/>
          </a:p>
        </p:txBody>
      </p:sp>
    </p:spTree>
    <p:extLst>
      <p:ext uri="{BB962C8B-B14F-4D97-AF65-F5344CB8AC3E}">
        <p14:creationId xmlns:p14="http://schemas.microsoft.com/office/powerpoint/2010/main" val="2310048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CF466-6703-0B0C-728B-B5D5B899E1D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7225C8C-CB95-FE9F-CA22-8E57EC11BB3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4BD6145-D2E4-64D2-5CE3-4189823EEEF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A5C19FD1-8812-A8A5-0454-FD2008C95344}"/>
              </a:ext>
            </a:extLst>
          </p:cNvPr>
          <p:cNvSpPr>
            <a:spLocks noGrp="1"/>
          </p:cNvSpPr>
          <p:nvPr>
            <p:ph type="sldNum" sz="quarter" idx="5"/>
          </p:nvPr>
        </p:nvSpPr>
        <p:spPr/>
        <p:txBody>
          <a:bodyPr/>
          <a:lstStyle/>
          <a:p>
            <a:fld id="{0CDC95A1-60A4-4AF3-A19B-7E0A570CF366}" type="slidenum">
              <a:rPr lang="de-DE" smtClean="0"/>
              <a:t>53</a:t>
            </a:fld>
            <a:endParaRPr lang="de-DE"/>
          </a:p>
        </p:txBody>
      </p:sp>
    </p:spTree>
    <p:extLst>
      <p:ext uri="{BB962C8B-B14F-4D97-AF65-F5344CB8AC3E}">
        <p14:creationId xmlns:p14="http://schemas.microsoft.com/office/powerpoint/2010/main" val="21542812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BA919-F517-EB44-944F-2B2E65615E4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372400A-E602-DA55-0179-7A3282ACC0D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466C31F-3720-A243-09C4-3B6FA8A12259}"/>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1DE8046F-5576-3D6B-0627-03984C1708B3}"/>
              </a:ext>
            </a:extLst>
          </p:cNvPr>
          <p:cNvSpPr>
            <a:spLocks noGrp="1"/>
          </p:cNvSpPr>
          <p:nvPr>
            <p:ph type="sldNum" sz="quarter" idx="5"/>
          </p:nvPr>
        </p:nvSpPr>
        <p:spPr/>
        <p:txBody>
          <a:bodyPr/>
          <a:lstStyle/>
          <a:p>
            <a:fld id="{0CDC95A1-60A4-4AF3-A19B-7E0A570CF366}" type="slidenum">
              <a:rPr lang="de-DE" smtClean="0"/>
              <a:t>54</a:t>
            </a:fld>
            <a:endParaRPr lang="de-DE"/>
          </a:p>
        </p:txBody>
      </p:sp>
    </p:spTree>
    <p:extLst>
      <p:ext uri="{BB962C8B-B14F-4D97-AF65-F5344CB8AC3E}">
        <p14:creationId xmlns:p14="http://schemas.microsoft.com/office/powerpoint/2010/main" val="2674920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79AB9-866D-4D99-FE32-D2B1642AAF2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33EB68-D210-6888-45C2-4754398A4DB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767A3C1-6FEC-2C4D-D06E-5580DD02C486}"/>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7507D2F6-C33E-F61A-E49B-CAA18FEB0F29}"/>
              </a:ext>
            </a:extLst>
          </p:cNvPr>
          <p:cNvSpPr>
            <a:spLocks noGrp="1"/>
          </p:cNvSpPr>
          <p:nvPr>
            <p:ph type="sldNum" sz="quarter" idx="5"/>
          </p:nvPr>
        </p:nvSpPr>
        <p:spPr/>
        <p:txBody>
          <a:bodyPr/>
          <a:lstStyle/>
          <a:p>
            <a:fld id="{0CDC95A1-60A4-4AF3-A19B-7E0A570CF366}" type="slidenum">
              <a:rPr lang="de-DE" smtClean="0"/>
              <a:t>55</a:t>
            </a:fld>
            <a:endParaRPr lang="de-DE"/>
          </a:p>
        </p:txBody>
      </p:sp>
    </p:spTree>
    <p:extLst>
      <p:ext uri="{BB962C8B-B14F-4D97-AF65-F5344CB8AC3E}">
        <p14:creationId xmlns:p14="http://schemas.microsoft.com/office/powerpoint/2010/main" val="159698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BBFA-BC39-1710-94FA-500F23CCE94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3917B1F-3439-B035-FEA2-91ECB37179E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80A5DD9-FA82-EF22-8F71-92C0BAB2F4FB}"/>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B51770C8-7764-F068-646C-B5189C8E5059}"/>
              </a:ext>
            </a:extLst>
          </p:cNvPr>
          <p:cNvSpPr>
            <a:spLocks noGrp="1"/>
          </p:cNvSpPr>
          <p:nvPr>
            <p:ph type="sldNum" sz="quarter" idx="5"/>
          </p:nvPr>
        </p:nvSpPr>
        <p:spPr/>
        <p:txBody>
          <a:bodyPr/>
          <a:lstStyle/>
          <a:p>
            <a:fld id="{0CDC95A1-60A4-4AF3-A19B-7E0A570CF366}" type="slidenum">
              <a:rPr lang="de-DE" smtClean="0"/>
              <a:t>6</a:t>
            </a:fld>
            <a:endParaRPr lang="de-DE"/>
          </a:p>
        </p:txBody>
      </p:sp>
    </p:spTree>
    <p:extLst>
      <p:ext uri="{BB962C8B-B14F-4D97-AF65-F5344CB8AC3E}">
        <p14:creationId xmlns:p14="http://schemas.microsoft.com/office/powerpoint/2010/main" val="1819949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Nun ist also die Frage was es bedeutet ein Spiel zu spielen und was es bedeutet ein Spiel gut zu spielen. Das Ziel eines Spielers ist es ganz einfach ausgedrückt den Erwartungswert des eigenen Nutzens, also des im vorherigen gezeigten Ergebnis zu maximieren. Dies wird in den meisten Fällen stets unter der Annahme gemacht, dass auch alle anderen Mitspieler rational spielen. In der Theorie ist das noch etwas komplexer, aber das soll für diese Präsentation reichen.</a:t>
            </a:r>
          </a:p>
          <a:p>
            <a:endParaRPr lang="de-DE"/>
          </a:p>
          <a:p>
            <a:r>
              <a:rPr lang="de-DE"/>
              <a:t>Nun ist eine Strategie gesucht, welche genau so spielt, dass dieser Erwartungswert des eigenen Nutzens maximiert wird. Hier können wir unterscheiden:</a:t>
            </a:r>
          </a:p>
          <a:p>
            <a:endParaRPr lang="de-DE"/>
          </a:p>
          <a:p>
            <a:r>
              <a:rPr lang="de-DE"/>
              <a:t>Reine Strategie: Eine reine Strategie ist eine Abbildung von einem Zustand auf eine Aktion. Ein Algorithmus dahinter nimmt also einen Zustand an und gibt die Aktion aus, die der Computergegner in diesem Zustand wählen soll.</a:t>
            </a:r>
          </a:p>
          <a:p>
            <a:endParaRPr lang="de-DE"/>
          </a:p>
          <a:p>
            <a:r>
              <a:rPr lang="de-DE"/>
              <a:t>Gemischter Strategie: Eine gemischte Strategie ist eine Abbildung von einer Informationsmenge auf eine </a:t>
            </a:r>
            <a:r>
              <a:rPr lang="de-DE" err="1"/>
              <a:t>Wahscheinlichkeitsverteilung</a:t>
            </a:r>
            <a:r>
              <a:rPr lang="de-DE"/>
              <a:t> über Aktionen. Der Computergegner wählt die Aktion dann mit der entsprechenden Wahrscheinlichkeit. Man mag sich jetzt fragen warum man nicht einfach immer die beste Aktion wählt, aber dazu sei gesagt, es gibt Spiele die strategische Unvorhersehbarkeit erfordern. Als einfachstes Beispiel Schere Stein Papier, wo man verliert, wenn man immer das gleiche wählt.</a:t>
            </a:r>
          </a:p>
          <a:p>
            <a:endParaRPr lang="de-DE"/>
          </a:p>
          <a:p>
            <a:r>
              <a:rPr lang="de-DE"/>
              <a:t>Und wir suchen nun genau einen solchen Algorithmus.</a:t>
            </a:r>
          </a:p>
        </p:txBody>
      </p:sp>
      <p:sp>
        <p:nvSpPr>
          <p:cNvPr id="4" name="Foliennummernplatzhalter 3"/>
          <p:cNvSpPr>
            <a:spLocks noGrp="1"/>
          </p:cNvSpPr>
          <p:nvPr>
            <p:ph type="sldNum" sz="quarter" idx="5"/>
          </p:nvPr>
        </p:nvSpPr>
        <p:spPr/>
        <p:txBody>
          <a:bodyPr/>
          <a:lstStyle/>
          <a:p>
            <a:fld id="{0CDC95A1-60A4-4AF3-A19B-7E0A570CF366}" type="slidenum">
              <a:rPr lang="de-DE" smtClean="0"/>
              <a:t>7</a:t>
            </a:fld>
            <a:endParaRPr lang="de-DE"/>
          </a:p>
        </p:txBody>
      </p:sp>
    </p:spTree>
    <p:extLst>
      <p:ext uri="{BB962C8B-B14F-4D97-AF65-F5344CB8AC3E}">
        <p14:creationId xmlns:p14="http://schemas.microsoft.com/office/powerpoint/2010/main" val="184564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erste Algorithmus den ich zum Ableiten einer Strategie vorstelle ist der Monte Carlo </a:t>
            </a:r>
            <a:r>
              <a:rPr lang="de-DE" dirty="0" err="1"/>
              <a:t>Tree</a:t>
            </a:r>
            <a:r>
              <a:rPr lang="de-DE" dirty="0"/>
              <a:t> Search. Es handelt sich dabei um einen Suchalgorithmus, der den Spielbaum nach den optimalen Aktionen durchsucht. Die Idee dahinter ist, dass gerade nicht der gesamte Spielbaum durchsucht wird, sondern nur die vielversprechenden Teilbäume des Spielbaums. Er wird mit einer Anzahl von Iterationen  parametrisiert. Je mehr desto stärker. Er konvergiert nachweislich bei perfekter Information und zwei Spielern zu der optimalen Strategie. Er ist in seiner Grundform nur auf Spiele mit perfekter Information anwendbar und erzeugt gegen unendlich Iterationen eine reine Strategie.</a:t>
            </a:r>
          </a:p>
          <a:p>
            <a:endParaRPr lang="de-DE" dirty="0"/>
          </a:p>
          <a:p>
            <a:r>
              <a:rPr lang="de-DE" dirty="0"/>
              <a:t>Prinzipiell funktioniert er, indem er die Aktionen bewertet. Er besteht aus 4 Schritte, die ich euch anhand einer interaktiven Anwendung zeigen will.</a:t>
            </a:r>
          </a:p>
          <a:p>
            <a:endParaRPr lang="de-DE" dirty="0"/>
          </a:p>
          <a:p>
            <a:r>
              <a:rPr lang="de-DE" dirty="0"/>
              <a:t>Die Eingabe des Algorithmus ist der Zustand für den wir die nächste Aktion ermitteln wollen. Diese seht ihr hier. Hier ist O an der Reihe. Für den wollen wir die optimale Aktion ermitteln.</a:t>
            </a:r>
          </a:p>
          <a:p>
            <a:endParaRPr lang="de-DE" dirty="0"/>
          </a:p>
          <a:p>
            <a:r>
              <a:rPr lang="de-DE" dirty="0"/>
              <a:t>Die erste Phase ist die Selektion. Hier wird der aktuell vielversprechendste Knoten ausgewählt. Bei der ersten Iteration ist sie ziemlich witzlos, da nur der Wurzelzustand ausgewählt wird. Hier schwarz umrandet.</a:t>
            </a:r>
          </a:p>
          <a:p>
            <a:endParaRPr lang="de-DE" dirty="0"/>
          </a:p>
          <a:p>
            <a:r>
              <a:rPr lang="de-DE" dirty="0"/>
              <a:t>Die zweite Phase ist die Expansion, hier wird der vielversprechende Knoten um alle Zustände, die über Aktionen erreichbar sind, hinzugefügt. </a:t>
            </a:r>
          </a:p>
          <a:p>
            <a:endParaRPr lang="de-DE" dirty="0"/>
          </a:p>
          <a:p>
            <a:r>
              <a:rPr lang="de-DE" dirty="0"/>
              <a:t>Die dritte Phase ist die Simulation hier wird ausgehend von einem zufälligen </a:t>
            </a:r>
            <a:r>
              <a:rPr lang="de-DE" dirty="0" err="1"/>
              <a:t>Kindknoten</a:t>
            </a:r>
            <a:r>
              <a:rPr lang="de-DE" dirty="0"/>
              <a:t> des vielversprechenden Knotens, die gerade erstellt wurden, eine zufällige Simulation des Spiels bis zum Ende durchgeführt. Hier ergibt sich beispielsweise das Ergebnis [.., ..]</a:t>
            </a:r>
          </a:p>
          <a:p>
            <a:endParaRPr lang="de-DE" dirty="0"/>
          </a:p>
          <a:p>
            <a:r>
              <a:rPr lang="de-DE" dirty="0"/>
              <a:t>Die vierte Phase ist die Backpropagation: Hier wird der Baum vom Simulationsknoten aus nach oben durchgegangen und die </a:t>
            </a:r>
            <a:r>
              <a:rPr lang="de-DE" dirty="0" err="1"/>
              <a:t>Statisitken</a:t>
            </a:r>
            <a:r>
              <a:rPr lang="de-DE" dirty="0"/>
              <a:t> jeder Aktion werden aktualisiert. Hier aktualisiert sich die aktuelle Schätzung der Aktion, die nun [..] ist, weil aus Sicht von O eben bei der Simulation ein Punkt gewonnen wurde sowie die Anzahl an Besuche. Und hier ist genau schon ein Prinzip des MCTS: Er nimmt eine Schätzung der Aktionen vor, die schrittweise verbessert wird.</a:t>
            </a:r>
          </a:p>
          <a:p>
            <a:endParaRPr lang="de-DE" dirty="0"/>
          </a:p>
          <a:p>
            <a:r>
              <a:rPr lang="de-DE" dirty="0"/>
              <a:t>Die Selektionsstrategie erfolgt hier nach der sogenannten UCT-Formel, wie ihr hier seht wird auf jeder Stufe bei der Selektion der Aktion mit dem höchsten UCT-Wert gefolgt. In den nächsten Iterationen muss als erstmal jede Aktion des Wurzelzustands untersucht werden, da der Default-Wert unendlich ist. Jetzt können wir uns die UCT-Werte einmal anschauen: Sie berücksichtigen die aktuelle Schätzung und wie oft die Aktion bereits besucht wurde. Die Formel selbst nimmt nun einen Ausgleich vor:</a:t>
            </a:r>
          </a:p>
          <a:p>
            <a:endParaRPr lang="de-DE" dirty="0"/>
          </a:p>
          <a:p>
            <a:r>
              <a:rPr lang="de-DE" dirty="0"/>
              <a:t>„Einerseits sollen Aktionen, die sich bereits als vielversprechend herausgestellt haben häufiger besucht werden, andererseits dürfen Aktionen die noch nicht so oft besucht werden, aber nicht außer Acht gelassen werden, denn bei genauerer Untersuchung könnte sich dahinter ja auch ein besseres Ergebnis verstecken“ Die UCT-Formel nimmt genau diesen Ausgleich vor.  Hier haben nun alle </a:t>
            </a:r>
            <a:r>
              <a:rPr lang="de-DE" dirty="0" err="1"/>
              <a:t>Kindknoten</a:t>
            </a:r>
            <a:r>
              <a:rPr lang="de-DE" dirty="0"/>
              <a:t> einen gleichen </a:t>
            </a:r>
            <a:r>
              <a:rPr lang="de-DE" dirty="0" err="1"/>
              <a:t>Visit</a:t>
            </a:r>
            <a:r>
              <a:rPr lang="de-DE" dirty="0"/>
              <a:t>-Count, jedoch unterschiedliche Schätzungen, daher haben hier einige Aktionen einen höheren UCT-Wert, die wo es zum Verlust kam einen niedrigeren. In den darauf folgenden Iterationen verschiebt sich das ganze wieder, weil die Besuchszahlen sich erhöht  haben. Nun müssen die ursprünglich schlechteren Aktionen </a:t>
            </a:r>
            <a:r>
              <a:rPr lang="de-DE" dirty="0" err="1"/>
              <a:t>nch</a:t>
            </a:r>
            <a:r>
              <a:rPr lang="de-DE" dirty="0"/>
              <a:t> einmal genauer untersucht werden.</a:t>
            </a:r>
          </a:p>
          <a:p>
            <a:endParaRPr lang="de-DE" dirty="0"/>
          </a:p>
          <a:p>
            <a:r>
              <a:rPr lang="de-DE" dirty="0"/>
              <a:t>Bis 20 Iterationen vorspulen. </a:t>
            </a:r>
          </a:p>
          <a:p>
            <a:endParaRPr lang="de-DE" dirty="0"/>
          </a:p>
          <a:p>
            <a:r>
              <a:rPr lang="de-DE" dirty="0"/>
              <a:t>Hier kann man das sehen: Einige Aktionen mit hohen Schätzungen wurden viel häufiger besucht, als solche ohne hohe Schätzungen aber immer in einem relativen Maß, sodass mehr Iterationen immer zu besserer Erkundung führen. </a:t>
            </a:r>
          </a:p>
          <a:p>
            <a:endParaRPr lang="de-DE" dirty="0"/>
          </a:p>
          <a:p>
            <a:r>
              <a:rPr lang="de-DE" dirty="0"/>
              <a:t>Dieses ganze Prinzip wird nun auf jede Ebene des Baums angewendet. Für Züge des Gegners wird angenommen, dass er auch immer seinen optimalen Zug wählen möchte.</a:t>
            </a:r>
          </a:p>
          <a:p>
            <a:endParaRPr lang="de-DE" dirty="0"/>
          </a:p>
          <a:p>
            <a:r>
              <a:rPr lang="de-DE" dirty="0"/>
              <a:t>(Auszoomen in </a:t>
            </a:r>
            <a:r>
              <a:rPr lang="de-DE" dirty="0" err="1"/>
              <a:t>Selection</a:t>
            </a:r>
            <a:r>
              <a:rPr lang="de-DE" dirty="0"/>
              <a:t>)</a:t>
            </a:r>
          </a:p>
          <a:p>
            <a:endParaRPr lang="de-DE" dirty="0"/>
          </a:p>
          <a:p>
            <a:r>
              <a:rPr lang="de-DE" dirty="0"/>
              <a:t>So sieht der Selektionsschritt dann aus in einem tieferen Baum. </a:t>
            </a:r>
          </a:p>
          <a:p>
            <a:endParaRPr lang="de-DE" dirty="0"/>
          </a:p>
          <a:p>
            <a:r>
              <a:rPr lang="de-DE" dirty="0"/>
              <a:t>(Alle 4 nochmal durchgehen)</a:t>
            </a:r>
          </a:p>
          <a:p>
            <a:endParaRPr lang="de-DE" dirty="0"/>
          </a:p>
          <a:p>
            <a:r>
              <a:rPr lang="de-DE" dirty="0"/>
              <a:t>Nun werden also die Spielpfade genauer untersucht, in denen die Spieler möglichst gut spielen und die Schätzungen basierend zum großen Teil nur auf den „guten“ Spielpfaden unter der Annahme, dass jeder rational = so gut wie möglich = spielt. Aber natürlich wird überall nicht vergessen, dass es auch eine gewisse Exploration von schwächeren Zügen braucht, da wie gesagt bessere Spielpfade dahinter stecken könnten.</a:t>
            </a:r>
          </a:p>
          <a:p>
            <a:endParaRPr lang="de-DE" dirty="0"/>
          </a:p>
          <a:p>
            <a:r>
              <a:rPr lang="de-DE" dirty="0"/>
              <a:t>Das ganze jetzt mal im Schnelldurchlauf…</a:t>
            </a:r>
          </a:p>
          <a:p>
            <a:endParaRPr lang="de-DE" dirty="0"/>
          </a:p>
          <a:p>
            <a:r>
              <a:rPr lang="de-DE" dirty="0"/>
              <a:t>Nach vorne mit Strg-Rechts und dann Ende.</a:t>
            </a:r>
          </a:p>
          <a:p>
            <a:endParaRPr lang="de-DE" dirty="0"/>
          </a:p>
          <a:p>
            <a:r>
              <a:rPr lang="de-DE" dirty="0"/>
              <a:t>Hier seht ihr das Endergebnis dieses Prozesses. Wir können nun als optimale Aktion die Aktion mit der höchsten Schätzung nehmen (oder aber die mit der höchsten Besuchszahl). Das ist hier folgender Knoten. Und es kommt auch hin. Beide Aktionen sind ziemlich gut. Bei den anderen sieht man auch schnell, dass es sich nicht um optimale Aktionen handelt, da X diese ausnutzen kann. Schaut man sich dort den Spielverlauf an, sieht man auch, dass er es tun würde.</a:t>
            </a:r>
          </a:p>
          <a:p>
            <a:endParaRPr lang="de-DE" dirty="0"/>
          </a:p>
          <a:p>
            <a:endParaRPr lang="de-DE" dirty="0"/>
          </a:p>
          <a:p>
            <a:endParaRPr lang="de-DE" dirty="0"/>
          </a:p>
          <a:p>
            <a:endParaRPr lang="de-DE" dirty="0"/>
          </a:p>
          <a:p>
            <a:endParaRPr lang="de-DE" dirty="0"/>
          </a:p>
          <a:p>
            <a:r>
              <a:rPr lang="de-DE" dirty="0"/>
              <a:t>Prinzipiell besteht jede Iteration aus vier Phasen:</a:t>
            </a:r>
          </a:p>
          <a:p>
            <a:endParaRPr lang="de-DE" dirty="0"/>
          </a:p>
          <a:p>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http://localhost:5173/?iterations=1500&amp;startState=X---OX---</a:t>
            </a:r>
          </a:p>
          <a:p>
            <a:r>
              <a:rPr lang="de-DE" dirty="0"/>
              <a:t>https://theodm.github.io/mcts-visual/?iterations=1500&amp;startState=X---OX---</a:t>
            </a:r>
          </a:p>
          <a:p>
            <a:endParaRPr lang="de-DE" dirty="0"/>
          </a:p>
        </p:txBody>
      </p:sp>
      <p:sp>
        <p:nvSpPr>
          <p:cNvPr id="4" name="Foliennummernplatzhalter 3"/>
          <p:cNvSpPr>
            <a:spLocks noGrp="1"/>
          </p:cNvSpPr>
          <p:nvPr>
            <p:ph type="sldNum" sz="quarter" idx="5"/>
          </p:nvPr>
        </p:nvSpPr>
        <p:spPr/>
        <p:txBody>
          <a:bodyPr/>
          <a:lstStyle/>
          <a:p>
            <a:fld id="{0CDC95A1-60A4-4AF3-A19B-7E0A570CF366}" type="slidenum">
              <a:rPr lang="de-DE" smtClean="0"/>
              <a:t>8</a:t>
            </a:fld>
            <a:endParaRPr lang="de-DE"/>
          </a:p>
        </p:txBody>
      </p:sp>
    </p:spTree>
    <p:extLst>
      <p:ext uri="{BB962C8B-B14F-4D97-AF65-F5344CB8AC3E}">
        <p14:creationId xmlns:p14="http://schemas.microsoft.com/office/powerpoint/2010/main" val="3602058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Einmal könnt ihr euch nochmal die UCT-Strategie ansehen. Die Berechnungsvorschrift sieht so aus. Wichtig ist es berücksichtigt die </a:t>
            </a:r>
            <a:r>
              <a:rPr lang="de-DE" dirty="0" err="1"/>
              <a:t>akteulle</a:t>
            </a:r>
            <a:r>
              <a:rPr lang="de-DE" dirty="0"/>
              <a:t> Schätzung Q(s, a) das ist der Exploitation Term und der verbleibende Term steuert die Erkundung. Sie wird durch einen Parameter C gesteuert, der je höher er ist die Erkundung erhöht, also mehr Erkundung vornimmt. Das ist für später wichtig </a:t>
            </a:r>
            <a:r>
              <a:rPr lang="de-DE" dirty="0">
                <a:sym typeface="Wingdings" pitchFamily="2" charset="2"/>
              </a:rPr>
              <a:t>.</a:t>
            </a:r>
            <a:endParaRPr lang="de-DE"/>
          </a:p>
        </p:txBody>
      </p:sp>
      <p:sp>
        <p:nvSpPr>
          <p:cNvPr id="4" name="Foliennummernplatzhalter 3"/>
          <p:cNvSpPr>
            <a:spLocks noGrp="1"/>
          </p:cNvSpPr>
          <p:nvPr>
            <p:ph type="sldNum" sz="quarter" idx="5"/>
          </p:nvPr>
        </p:nvSpPr>
        <p:spPr/>
        <p:txBody>
          <a:bodyPr/>
          <a:lstStyle/>
          <a:p>
            <a:fld id="{0CDC95A1-60A4-4AF3-A19B-7E0A570CF366}" type="slidenum">
              <a:rPr lang="de-DE" smtClean="0"/>
              <a:t>9</a:t>
            </a:fld>
            <a:endParaRPr lang="de-DE"/>
          </a:p>
        </p:txBody>
      </p:sp>
    </p:spTree>
    <p:extLst>
      <p:ext uri="{BB962C8B-B14F-4D97-AF65-F5344CB8AC3E}">
        <p14:creationId xmlns:p14="http://schemas.microsoft.com/office/powerpoint/2010/main" val="1193044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6A257-57C9-E9BE-6FE0-C8A7F0B141E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784D8E3-D077-AD24-96DB-F13917EF0B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D5D663F-CE9E-A470-081F-01234D98CC80}"/>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5" name="Fußzeilenplatzhalter 4">
            <a:extLst>
              <a:ext uri="{FF2B5EF4-FFF2-40B4-BE49-F238E27FC236}">
                <a16:creationId xmlns:a16="http://schemas.microsoft.com/office/drawing/2014/main" id="{47C05B0D-611A-489F-65F9-CA4B02585CC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ADD780D-C519-E00F-106F-B885C558DD8B}"/>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116292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7323C6-B4CB-1815-156B-57396542A155}"/>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28062A4-6035-9FBD-8FD3-2F98BB124A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914555E-2E76-937D-7FAD-3CA0922B1C90}"/>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5" name="Fußzeilenplatzhalter 4">
            <a:extLst>
              <a:ext uri="{FF2B5EF4-FFF2-40B4-BE49-F238E27FC236}">
                <a16:creationId xmlns:a16="http://schemas.microsoft.com/office/drawing/2014/main" id="{796D93CC-F011-3024-531A-7F7840267FF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59C9A2B-E5FA-D025-79F0-15379D7AD160}"/>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199369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DAAC0C0-E80D-5076-138E-BF32CC12E71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F08FB12-AF09-D059-D390-1B813DC80E06}"/>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268CB4B-1D19-3795-FD82-24172A91BD8E}"/>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5" name="Fußzeilenplatzhalter 4">
            <a:extLst>
              <a:ext uri="{FF2B5EF4-FFF2-40B4-BE49-F238E27FC236}">
                <a16:creationId xmlns:a16="http://schemas.microsoft.com/office/drawing/2014/main" id="{364F16C5-8CDE-9EA4-901F-692974907BC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56F735F-5A89-1933-10BE-7E76791E5214}"/>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64133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450109-488F-5306-C492-C91523EDE56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3AF29E9-DB05-232C-CAD6-B20087D018D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1DF5CA0-3F57-6302-9D94-97D641F8B5F6}"/>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5" name="Fußzeilenplatzhalter 4">
            <a:extLst>
              <a:ext uri="{FF2B5EF4-FFF2-40B4-BE49-F238E27FC236}">
                <a16:creationId xmlns:a16="http://schemas.microsoft.com/office/drawing/2014/main" id="{7B6E61C7-4C3C-1BCF-9B47-D36F5743CF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B3507E0-51E3-F7B4-867E-4BA254275AE1}"/>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288842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1ADA5-5C57-3086-FE9C-6D34CACDF85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FC168D0-A1AE-3D9A-9C1D-2673AF29C0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99B6EF1-9D9B-86D5-552C-37DB515468B8}"/>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5" name="Fußzeilenplatzhalter 4">
            <a:extLst>
              <a:ext uri="{FF2B5EF4-FFF2-40B4-BE49-F238E27FC236}">
                <a16:creationId xmlns:a16="http://schemas.microsoft.com/office/drawing/2014/main" id="{D8C4FB35-9409-CA26-1158-ED5A9F0BDFD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91BA452-AE4A-9634-F640-FE1D20FB152A}"/>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422957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C0B681-C6D7-C307-4180-26573FA9BCD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5775399-1591-B595-1A03-CBC1B4AA5E7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1F207FB-84FB-7336-A5FF-0169EC2A6F5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90D337C-88BC-5D2B-D9E5-38630492689C}"/>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6" name="Fußzeilenplatzhalter 5">
            <a:extLst>
              <a:ext uri="{FF2B5EF4-FFF2-40B4-BE49-F238E27FC236}">
                <a16:creationId xmlns:a16="http://schemas.microsoft.com/office/drawing/2014/main" id="{DEF8CC4A-B045-2871-A3C3-BAD896CB867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652FAD4-08A1-111F-C3F8-EA882D1942A3}"/>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304220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607FF0-CC28-FA96-8ECA-7910182DAAF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F60BF09-DE4B-6F4B-5B3B-9DBA7D2BC9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D7C879B-FE71-5EDC-1269-537CCE26353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2574F1D8-5338-4DB2-6350-ADC0A0D7E9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0C6D824-8963-8AE3-B718-07372F57F4B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148DC25-BFAB-1AE9-680D-31D003342675}"/>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8" name="Fußzeilenplatzhalter 7">
            <a:extLst>
              <a:ext uri="{FF2B5EF4-FFF2-40B4-BE49-F238E27FC236}">
                <a16:creationId xmlns:a16="http://schemas.microsoft.com/office/drawing/2014/main" id="{CC42E127-70E9-9E9F-0850-B8284816654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2E02A06-B572-FB01-79CF-0FEA1B3BC5CA}"/>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248493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1CB48B-C853-587A-0232-EF44359197C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DAA6D52-4093-1984-8CAD-6846132846B6}"/>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4" name="Fußzeilenplatzhalter 3">
            <a:extLst>
              <a:ext uri="{FF2B5EF4-FFF2-40B4-BE49-F238E27FC236}">
                <a16:creationId xmlns:a16="http://schemas.microsoft.com/office/drawing/2014/main" id="{9E74D687-F3AC-A32C-CA09-A6DB02A487C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AC91CFF7-74F3-FD97-FC69-1FA39E510E81}"/>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170663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AD47CF7-AA93-9933-6FFD-AD104FA63ACB}"/>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3" name="Fußzeilenplatzhalter 2">
            <a:extLst>
              <a:ext uri="{FF2B5EF4-FFF2-40B4-BE49-F238E27FC236}">
                <a16:creationId xmlns:a16="http://schemas.microsoft.com/office/drawing/2014/main" id="{4B0186F2-C286-A64F-5811-533C392CF96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0D83540-C9F9-5474-174D-2E29BF21EB6A}"/>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88166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3CBF32-CF8C-E38E-C695-BD979C9038E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C967090-820D-69D1-E6EA-BCE1D9582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B64A4ECC-2825-E997-9415-584F8676D9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8ED0068-AF78-94E7-3A35-3B0923DBD63D}"/>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6" name="Fußzeilenplatzhalter 5">
            <a:extLst>
              <a:ext uri="{FF2B5EF4-FFF2-40B4-BE49-F238E27FC236}">
                <a16:creationId xmlns:a16="http://schemas.microsoft.com/office/drawing/2014/main" id="{C704FF7F-FA62-C163-2239-B7A7045AFA2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F5698B3-5C68-7C78-5986-6F2E2779CFAE}"/>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1868188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B4CEF5-B322-260C-B9B2-1E0D45086E0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85D9443-F3A8-7DEF-ABA3-92A0F9BE80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1BD2D46-0499-7DE8-3CC7-724960BE3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AC9F171-EF5A-C044-C621-B2420D7703A7}"/>
              </a:ext>
            </a:extLst>
          </p:cNvPr>
          <p:cNvSpPr>
            <a:spLocks noGrp="1"/>
          </p:cNvSpPr>
          <p:nvPr>
            <p:ph type="dt" sz="half" idx="10"/>
          </p:nvPr>
        </p:nvSpPr>
        <p:spPr/>
        <p:txBody>
          <a:bodyPr/>
          <a:lstStyle/>
          <a:p>
            <a:fld id="{6640D3B4-429A-4293-845B-F6B0B970FB09}" type="datetimeFigureOut">
              <a:rPr lang="de-DE" smtClean="0"/>
              <a:t>11.07.2025</a:t>
            </a:fld>
            <a:endParaRPr lang="de-DE"/>
          </a:p>
        </p:txBody>
      </p:sp>
      <p:sp>
        <p:nvSpPr>
          <p:cNvPr id="6" name="Fußzeilenplatzhalter 5">
            <a:extLst>
              <a:ext uri="{FF2B5EF4-FFF2-40B4-BE49-F238E27FC236}">
                <a16:creationId xmlns:a16="http://schemas.microsoft.com/office/drawing/2014/main" id="{EDF5767C-D81F-7423-E52A-D3B3A3D11DA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49448E2-6D79-8E77-158E-48D5AFC60512}"/>
              </a:ext>
            </a:extLst>
          </p:cNvPr>
          <p:cNvSpPr>
            <a:spLocks noGrp="1"/>
          </p:cNvSpPr>
          <p:nvPr>
            <p:ph type="sldNum" sz="quarter" idx="12"/>
          </p:nvPr>
        </p:nvSpPr>
        <p:spPr/>
        <p:txBody>
          <a:bodyPr/>
          <a:lstStyle/>
          <a:p>
            <a:fld id="{0BE58A93-7924-4EC0-A961-F768C752D633}" type="slidenum">
              <a:rPr lang="de-DE" smtClean="0"/>
              <a:t>‹Nr.›</a:t>
            </a:fld>
            <a:endParaRPr lang="de-DE"/>
          </a:p>
        </p:txBody>
      </p:sp>
    </p:spTree>
    <p:extLst>
      <p:ext uri="{BB962C8B-B14F-4D97-AF65-F5344CB8AC3E}">
        <p14:creationId xmlns:p14="http://schemas.microsoft.com/office/powerpoint/2010/main" val="3330567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268D30-B576-139E-81F9-5E4433D89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629F6D84-D6F2-3188-66D8-D12527FAD2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B846FF7-D3F1-52A5-A9DD-3E9C7F011A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40D3B4-429A-4293-845B-F6B0B970FB09}" type="datetimeFigureOut">
              <a:rPr lang="de-DE" smtClean="0"/>
              <a:t>11.07.2025</a:t>
            </a:fld>
            <a:endParaRPr lang="de-DE"/>
          </a:p>
        </p:txBody>
      </p:sp>
      <p:sp>
        <p:nvSpPr>
          <p:cNvPr id="5" name="Fußzeilenplatzhalter 4">
            <a:extLst>
              <a:ext uri="{FF2B5EF4-FFF2-40B4-BE49-F238E27FC236}">
                <a16:creationId xmlns:a16="http://schemas.microsoft.com/office/drawing/2014/main" id="{2D36C273-B884-44F4-4232-2F96279BD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1BAE888B-7D92-2944-B02C-465908DA4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E58A93-7924-4EC0-A961-F768C752D633}" type="slidenum">
              <a:rPr lang="de-DE" smtClean="0"/>
              <a:t>‹Nr.›</a:t>
            </a:fld>
            <a:endParaRPr lang="de-DE"/>
          </a:p>
        </p:txBody>
      </p:sp>
    </p:spTree>
    <p:extLst>
      <p:ext uri="{BB962C8B-B14F-4D97-AF65-F5344CB8AC3E}">
        <p14:creationId xmlns:p14="http://schemas.microsoft.com/office/powerpoint/2010/main" val="3301818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sv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svg"/><Relationship Id="rId42" Type="http://schemas.openxmlformats.org/officeDocument/2006/relationships/image" Target="../media/image52.svg"/><Relationship Id="rId47" Type="http://schemas.openxmlformats.org/officeDocument/2006/relationships/image" Target="../media/image57.png"/><Relationship Id="rId50" Type="http://schemas.openxmlformats.org/officeDocument/2006/relationships/image" Target="../media/image60.svg"/><Relationship Id="rId7" Type="http://schemas.openxmlformats.org/officeDocument/2006/relationships/image" Target="../media/image17.png"/><Relationship Id="rId2" Type="http://schemas.openxmlformats.org/officeDocument/2006/relationships/notesSlide" Target="../notesSlides/notesSlide13.xml"/><Relationship Id="rId16" Type="http://schemas.openxmlformats.org/officeDocument/2006/relationships/image" Target="../media/image26.svg"/><Relationship Id="rId29" Type="http://schemas.openxmlformats.org/officeDocument/2006/relationships/image" Target="../media/image39.png"/><Relationship Id="rId11" Type="http://schemas.openxmlformats.org/officeDocument/2006/relationships/image" Target="../media/image21.png"/><Relationship Id="rId24" Type="http://schemas.openxmlformats.org/officeDocument/2006/relationships/image" Target="../media/image34.svg"/><Relationship Id="rId32" Type="http://schemas.openxmlformats.org/officeDocument/2006/relationships/image" Target="../media/image42.svg"/><Relationship Id="rId37" Type="http://schemas.openxmlformats.org/officeDocument/2006/relationships/image" Target="../media/image47.png"/><Relationship Id="rId40" Type="http://schemas.openxmlformats.org/officeDocument/2006/relationships/image" Target="../media/image50.svg"/><Relationship Id="rId45" Type="http://schemas.openxmlformats.org/officeDocument/2006/relationships/image" Target="../media/image55.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svg"/><Relationship Id="rId36" Type="http://schemas.openxmlformats.org/officeDocument/2006/relationships/image" Target="../media/image46.svg"/><Relationship Id="rId49" Type="http://schemas.openxmlformats.org/officeDocument/2006/relationships/image" Target="../media/image59.png"/><Relationship Id="rId10" Type="http://schemas.openxmlformats.org/officeDocument/2006/relationships/image" Target="../media/image20.sv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svg"/><Relationship Id="rId27" Type="http://schemas.openxmlformats.org/officeDocument/2006/relationships/image" Target="../media/image37.png"/><Relationship Id="rId30" Type="http://schemas.openxmlformats.org/officeDocument/2006/relationships/image" Target="../media/image40.sv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svg"/><Relationship Id="rId8" Type="http://schemas.openxmlformats.org/officeDocument/2006/relationships/image" Target="../media/image18.svg"/><Relationship Id="rId3" Type="http://schemas.openxmlformats.org/officeDocument/2006/relationships/image" Target="../media/image13.pn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svg"/><Relationship Id="rId46" Type="http://schemas.openxmlformats.org/officeDocument/2006/relationships/image" Target="../media/image56.svg"/><Relationship Id="rId20" Type="http://schemas.openxmlformats.org/officeDocument/2006/relationships/image" Target="../media/image30.svg"/><Relationship Id="rId41"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16.svg"/></Relationships>
</file>

<file path=ppt/slides/_rels/slide1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8.svg"/><Relationship Id="rId26" Type="http://schemas.openxmlformats.org/officeDocument/2006/relationships/image" Target="../media/image36.sv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svg"/><Relationship Id="rId42" Type="http://schemas.openxmlformats.org/officeDocument/2006/relationships/image" Target="../media/image20.svg"/><Relationship Id="rId47" Type="http://schemas.openxmlformats.org/officeDocument/2006/relationships/image" Target="../media/image57.png"/><Relationship Id="rId50" Type="http://schemas.openxmlformats.org/officeDocument/2006/relationships/image" Target="../media/image60.svg"/><Relationship Id="rId7" Type="http://schemas.openxmlformats.org/officeDocument/2006/relationships/image" Target="../media/image13.png"/><Relationship Id="rId2" Type="http://schemas.openxmlformats.org/officeDocument/2006/relationships/notesSlide" Target="../notesSlides/notesSlide14.xml"/><Relationship Id="rId16" Type="http://schemas.openxmlformats.org/officeDocument/2006/relationships/image" Target="../media/image26.svg"/><Relationship Id="rId29" Type="http://schemas.openxmlformats.org/officeDocument/2006/relationships/image" Target="../media/image39.png"/><Relationship Id="rId11" Type="http://schemas.openxmlformats.org/officeDocument/2006/relationships/image" Target="../media/image17.png"/><Relationship Id="rId24" Type="http://schemas.openxmlformats.org/officeDocument/2006/relationships/image" Target="../media/image34.svg"/><Relationship Id="rId32" Type="http://schemas.openxmlformats.org/officeDocument/2006/relationships/image" Target="../media/image42.svg"/><Relationship Id="rId37" Type="http://schemas.openxmlformats.org/officeDocument/2006/relationships/image" Target="../media/image47.png"/><Relationship Id="rId40" Type="http://schemas.openxmlformats.org/officeDocument/2006/relationships/image" Target="../media/image50.svg"/><Relationship Id="rId45" Type="http://schemas.openxmlformats.org/officeDocument/2006/relationships/image" Target="../media/image55.png"/><Relationship Id="rId5" Type="http://schemas.openxmlformats.org/officeDocument/2006/relationships/image" Target="../media/image21.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svg"/><Relationship Id="rId36" Type="http://schemas.openxmlformats.org/officeDocument/2006/relationships/image" Target="../media/image46.svg"/><Relationship Id="rId49" Type="http://schemas.openxmlformats.org/officeDocument/2006/relationships/image" Target="../media/image59.png"/><Relationship Id="rId10" Type="http://schemas.openxmlformats.org/officeDocument/2006/relationships/image" Target="../media/image24.sv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svg"/><Relationship Id="rId4" Type="http://schemas.openxmlformats.org/officeDocument/2006/relationships/image" Target="../media/image52.svg"/><Relationship Id="rId9" Type="http://schemas.openxmlformats.org/officeDocument/2006/relationships/image" Target="../media/image23.png"/><Relationship Id="rId14" Type="http://schemas.openxmlformats.org/officeDocument/2006/relationships/image" Target="../media/image16.svg"/><Relationship Id="rId22" Type="http://schemas.openxmlformats.org/officeDocument/2006/relationships/image" Target="../media/image32.svg"/><Relationship Id="rId27" Type="http://schemas.openxmlformats.org/officeDocument/2006/relationships/image" Target="../media/image37.png"/><Relationship Id="rId30" Type="http://schemas.openxmlformats.org/officeDocument/2006/relationships/image" Target="../media/image40.sv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svg"/><Relationship Id="rId8" Type="http://schemas.openxmlformats.org/officeDocument/2006/relationships/image" Target="../media/image14.svg"/><Relationship Id="rId3" Type="http://schemas.openxmlformats.org/officeDocument/2006/relationships/image" Target="../media/image51.png"/><Relationship Id="rId12" Type="http://schemas.openxmlformats.org/officeDocument/2006/relationships/image" Target="../media/image18.sv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svg"/><Relationship Id="rId46" Type="http://schemas.openxmlformats.org/officeDocument/2006/relationships/image" Target="../media/image56.svg"/><Relationship Id="rId20" Type="http://schemas.openxmlformats.org/officeDocument/2006/relationships/image" Target="../media/image30.svg"/><Relationship Id="rId41"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2.svg"/></Relationships>
</file>

<file path=ppt/slides/_rels/slide15.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26.svg"/><Relationship Id="rId26" Type="http://schemas.openxmlformats.org/officeDocument/2006/relationships/image" Target="../media/image34.svg"/><Relationship Id="rId39" Type="http://schemas.openxmlformats.org/officeDocument/2006/relationships/image" Target="../media/image49.png"/><Relationship Id="rId21" Type="http://schemas.openxmlformats.org/officeDocument/2006/relationships/image" Target="../media/image29.png"/><Relationship Id="rId34" Type="http://schemas.openxmlformats.org/officeDocument/2006/relationships/image" Target="../media/image42.svg"/><Relationship Id="rId42" Type="http://schemas.openxmlformats.org/officeDocument/2006/relationships/image" Target="../media/image20.svg"/><Relationship Id="rId47" Type="http://schemas.openxmlformats.org/officeDocument/2006/relationships/image" Target="../media/image57.png"/><Relationship Id="rId50" Type="http://schemas.openxmlformats.org/officeDocument/2006/relationships/image" Target="../media/image60.svg"/><Relationship Id="rId7" Type="http://schemas.openxmlformats.org/officeDocument/2006/relationships/image" Target="../media/image21.png"/><Relationship Id="rId2" Type="http://schemas.openxmlformats.org/officeDocument/2006/relationships/notesSlide" Target="../notesSlides/notesSlide15.xml"/><Relationship Id="rId16" Type="http://schemas.openxmlformats.org/officeDocument/2006/relationships/image" Target="../media/image18.svg"/><Relationship Id="rId29" Type="http://schemas.openxmlformats.org/officeDocument/2006/relationships/image" Target="../media/image37.png"/><Relationship Id="rId11" Type="http://schemas.openxmlformats.org/officeDocument/2006/relationships/image" Target="../media/image23.png"/><Relationship Id="rId24" Type="http://schemas.openxmlformats.org/officeDocument/2006/relationships/image" Target="../media/image32.svg"/><Relationship Id="rId32" Type="http://schemas.openxmlformats.org/officeDocument/2006/relationships/image" Target="../media/image40.svg"/><Relationship Id="rId37" Type="http://schemas.openxmlformats.org/officeDocument/2006/relationships/image" Target="../media/image47.png"/><Relationship Id="rId40" Type="http://schemas.openxmlformats.org/officeDocument/2006/relationships/image" Target="../media/image50.svg"/><Relationship Id="rId45" Type="http://schemas.openxmlformats.org/officeDocument/2006/relationships/image" Target="../media/image55.png"/><Relationship Id="rId5" Type="http://schemas.openxmlformats.org/officeDocument/2006/relationships/image" Target="../media/image43.png"/><Relationship Id="rId15" Type="http://schemas.openxmlformats.org/officeDocument/2006/relationships/image" Target="../media/image17.png"/><Relationship Id="rId23" Type="http://schemas.openxmlformats.org/officeDocument/2006/relationships/image" Target="../media/image31.png"/><Relationship Id="rId28" Type="http://schemas.openxmlformats.org/officeDocument/2006/relationships/image" Target="../media/image36.svg"/><Relationship Id="rId36" Type="http://schemas.openxmlformats.org/officeDocument/2006/relationships/image" Target="../media/image46.svg"/><Relationship Id="rId49" Type="http://schemas.openxmlformats.org/officeDocument/2006/relationships/image" Target="../media/image59.png"/><Relationship Id="rId10" Type="http://schemas.openxmlformats.org/officeDocument/2006/relationships/image" Target="../media/image16.sv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4.svg"/><Relationship Id="rId4" Type="http://schemas.openxmlformats.org/officeDocument/2006/relationships/image" Target="../media/image52.svg"/><Relationship Id="rId9" Type="http://schemas.openxmlformats.org/officeDocument/2006/relationships/image" Target="../media/image15.png"/><Relationship Id="rId14" Type="http://schemas.openxmlformats.org/officeDocument/2006/relationships/image" Target="../media/image14.svg"/><Relationship Id="rId22" Type="http://schemas.openxmlformats.org/officeDocument/2006/relationships/image" Target="../media/image30.svg"/><Relationship Id="rId27" Type="http://schemas.openxmlformats.org/officeDocument/2006/relationships/image" Target="../media/image35.png"/><Relationship Id="rId30" Type="http://schemas.openxmlformats.org/officeDocument/2006/relationships/image" Target="../media/image38.sv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svg"/><Relationship Id="rId8" Type="http://schemas.openxmlformats.org/officeDocument/2006/relationships/image" Target="../media/image22.svg"/><Relationship Id="rId3" Type="http://schemas.openxmlformats.org/officeDocument/2006/relationships/image" Target="../media/image51.png"/><Relationship Id="rId12" Type="http://schemas.openxmlformats.org/officeDocument/2006/relationships/image" Target="../media/image24.sv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8.svg"/><Relationship Id="rId46" Type="http://schemas.openxmlformats.org/officeDocument/2006/relationships/image" Target="../media/image56.svg"/><Relationship Id="rId20" Type="http://schemas.openxmlformats.org/officeDocument/2006/relationships/image" Target="../media/image28.svg"/><Relationship Id="rId41"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44.svg"/></Relationships>
</file>

<file path=ppt/slides/_rels/slide16.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26.svg"/><Relationship Id="rId26" Type="http://schemas.openxmlformats.org/officeDocument/2006/relationships/image" Target="../media/image34.svg"/><Relationship Id="rId39" Type="http://schemas.openxmlformats.org/officeDocument/2006/relationships/image" Target="../media/image49.png"/><Relationship Id="rId21" Type="http://schemas.openxmlformats.org/officeDocument/2006/relationships/image" Target="../media/image29.png"/><Relationship Id="rId34" Type="http://schemas.openxmlformats.org/officeDocument/2006/relationships/image" Target="../media/image42.svg"/><Relationship Id="rId42" Type="http://schemas.openxmlformats.org/officeDocument/2006/relationships/image" Target="../media/image20.svg"/><Relationship Id="rId47" Type="http://schemas.openxmlformats.org/officeDocument/2006/relationships/image" Target="../media/image57.png"/><Relationship Id="rId50" Type="http://schemas.openxmlformats.org/officeDocument/2006/relationships/image" Target="../media/image60.svg"/><Relationship Id="rId7" Type="http://schemas.openxmlformats.org/officeDocument/2006/relationships/image" Target="../media/image21.png"/><Relationship Id="rId2" Type="http://schemas.openxmlformats.org/officeDocument/2006/relationships/notesSlide" Target="../notesSlides/notesSlide16.xml"/><Relationship Id="rId16" Type="http://schemas.openxmlformats.org/officeDocument/2006/relationships/image" Target="../media/image44.svg"/><Relationship Id="rId29" Type="http://schemas.openxmlformats.org/officeDocument/2006/relationships/image" Target="../media/image37.png"/><Relationship Id="rId11" Type="http://schemas.openxmlformats.org/officeDocument/2006/relationships/image" Target="../media/image23.png"/><Relationship Id="rId24" Type="http://schemas.openxmlformats.org/officeDocument/2006/relationships/image" Target="../media/image32.svg"/><Relationship Id="rId32" Type="http://schemas.openxmlformats.org/officeDocument/2006/relationships/image" Target="../media/image40.svg"/><Relationship Id="rId37" Type="http://schemas.openxmlformats.org/officeDocument/2006/relationships/image" Target="../media/image47.png"/><Relationship Id="rId40" Type="http://schemas.openxmlformats.org/officeDocument/2006/relationships/image" Target="../media/image50.svg"/><Relationship Id="rId45" Type="http://schemas.openxmlformats.org/officeDocument/2006/relationships/image" Target="../media/image55.png"/><Relationship Id="rId5" Type="http://schemas.openxmlformats.org/officeDocument/2006/relationships/image" Target="../media/image17.png"/><Relationship Id="rId15" Type="http://schemas.openxmlformats.org/officeDocument/2006/relationships/image" Target="../media/image43.png"/><Relationship Id="rId23" Type="http://schemas.openxmlformats.org/officeDocument/2006/relationships/image" Target="../media/image31.png"/><Relationship Id="rId28" Type="http://schemas.openxmlformats.org/officeDocument/2006/relationships/image" Target="../media/image36.svg"/><Relationship Id="rId36" Type="http://schemas.openxmlformats.org/officeDocument/2006/relationships/image" Target="../media/image46.svg"/><Relationship Id="rId49" Type="http://schemas.openxmlformats.org/officeDocument/2006/relationships/image" Target="../media/image59.png"/><Relationship Id="rId10" Type="http://schemas.openxmlformats.org/officeDocument/2006/relationships/image" Target="../media/image16.sv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4.svg"/><Relationship Id="rId4" Type="http://schemas.openxmlformats.org/officeDocument/2006/relationships/image" Target="../media/image52.svg"/><Relationship Id="rId9" Type="http://schemas.openxmlformats.org/officeDocument/2006/relationships/image" Target="../media/image15.png"/><Relationship Id="rId14" Type="http://schemas.openxmlformats.org/officeDocument/2006/relationships/image" Target="../media/image14.svg"/><Relationship Id="rId22" Type="http://schemas.openxmlformats.org/officeDocument/2006/relationships/image" Target="../media/image30.svg"/><Relationship Id="rId27" Type="http://schemas.openxmlformats.org/officeDocument/2006/relationships/image" Target="../media/image35.png"/><Relationship Id="rId30" Type="http://schemas.openxmlformats.org/officeDocument/2006/relationships/image" Target="../media/image38.sv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svg"/><Relationship Id="rId8" Type="http://schemas.openxmlformats.org/officeDocument/2006/relationships/image" Target="../media/image22.svg"/><Relationship Id="rId3" Type="http://schemas.openxmlformats.org/officeDocument/2006/relationships/image" Target="../media/image51.png"/><Relationship Id="rId12" Type="http://schemas.openxmlformats.org/officeDocument/2006/relationships/image" Target="../media/image24.sv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8.svg"/><Relationship Id="rId46" Type="http://schemas.openxmlformats.org/officeDocument/2006/relationships/image" Target="../media/image56.svg"/><Relationship Id="rId20" Type="http://schemas.openxmlformats.org/officeDocument/2006/relationships/image" Target="../media/image28.svg"/><Relationship Id="rId41"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18.svg"/></Relationships>
</file>

<file path=ppt/slides/_rels/slide17.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26.svg"/><Relationship Id="rId26" Type="http://schemas.openxmlformats.org/officeDocument/2006/relationships/image" Target="../media/image34.svg"/><Relationship Id="rId39" Type="http://schemas.openxmlformats.org/officeDocument/2006/relationships/image" Target="../media/image49.png"/><Relationship Id="rId21" Type="http://schemas.openxmlformats.org/officeDocument/2006/relationships/image" Target="../media/image29.png"/><Relationship Id="rId34" Type="http://schemas.openxmlformats.org/officeDocument/2006/relationships/image" Target="../media/image42.svg"/><Relationship Id="rId42" Type="http://schemas.openxmlformats.org/officeDocument/2006/relationships/image" Target="../media/image20.svg"/><Relationship Id="rId47" Type="http://schemas.openxmlformats.org/officeDocument/2006/relationships/image" Target="../media/image57.png"/><Relationship Id="rId50" Type="http://schemas.openxmlformats.org/officeDocument/2006/relationships/image" Target="../media/image60.svg"/><Relationship Id="rId7" Type="http://schemas.openxmlformats.org/officeDocument/2006/relationships/image" Target="../media/image43.png"/><Relationship Id="rId2" Type="http://schemas.openxmlformats.org/officeDocument/2006/relationships/notesSlide" Target="../notesSlides/notesSlide17.xml"/><Relationship Id="rId16" Type="http://schemas.openxmlformats.org/officeDocument/2006/relationships/image" Target="../media/image18.svg"/><Relationship Id="rId29" Type="http://schemas.openxmlformats.org/officeDocument/2006/relationships/image" Target="../media/image37.png"/><Relationship Id="rId11" Type="http://schemas.openxmlformats.org/officeDocument/2006/relationships/image" Target="../media/image23.png"/><Relationship Id="rId24" Type="http://schemas.openxmlformats.org/officeDocument/2006/relationships/image" Target="../media/image32.svg"/><Relationship Id="rId32" Type="http://schemas.openxmlformats.org/officeDocument/2006/relationships/image" Target="../media/image40.svg"/><Relationship Id="rId37" Type="http://schemas.openxmlformats.org/officeDocument/2006/relationships/image" Target="../media/image47.png"/><Relationship Id="rId40" Type="http://schemas.openxmlformats.org/officeDocument/2006/relationships/image" Target="../media/image50.svg"/><Relationship Id="rId45" Type="http://schemas.openxmlformats.org/officeDocument/2006/relationships/image" Target="../media/image55.png"/><Relationship Id="rId5" Type="http://schemas.openxmlformats.org/officeDocument/2006/relationships/image" Target="../media/image21.png"/><Relationship Id="rId15" Type="http://schemas.openxmlformats.org/officeDocument/2006/relationships/image" Target="../media/image17.png"/><Relationship Id="rId23" Type="http://schemas.openxmlformats.org/officeDocument/2006/relationships/image" Target="../media/image31.png"/><Relationship Id="rId28" Type="http://schemas.openxmlformats.org/officeDocument/2006/relationships/image" Target="../media/image36.svg"/><Relationship Id="rId36" Type="http://schemas.openxmlformats.org/officeDocument/2006/relationships/image" Target="../media/image46.svg"/><Relationship Id="rId49" Type="http://schemas.openxmlformats.org/officeDocument/2006/relationships/image" Target="../media/image59.png"/><Relationship Id="rId10" Type="http://schemas.openxmlformats.org/officeDocument/2006/relationships/image" Target="../media/image16.sv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4.svg"/><Relationship Id="rId4" Type="http://schemas.openxmlformats.org/officeDocument/2006/relationships/image" Target="../media/image52.svg"/><Relationship Id="rId9" Type="http://schemas.openxmlformats.org/officeDocument/2006/relationships/image" Target="../media/image15.png"/><Relationship Id="rId14" Type="http://schemas.openxmlformats.org/officeDocument/2006/relationships/image" Target="../media/image14.svg"/><Relationship Id="rId22" Type="http://schemas.openxmlformats.org/officeDocument/2006/relationships/image" Target="../media/image30.svg"/><Relationship Id="rId27" Type="http://schemas.openxmlformats.org/officeDocument/2006/relationships/image" Target="../media/image35.png"/><Relationship Id="rId30" Type="http://schemas.openxmlformats.org/officeDocument/2006/relationships/image" Target="../media/image38.sv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svg"/><Relationship Id="rId8" Type="http://schemas.openxmlformats.org/officeDocument/2006/relationships/image" Target="../media/image44.svg"/><Relationship Id="rId3" Type="http://schemas.openxmlformats.org/officeDocument/2006/relationships/image" Target="../media/image51.png"/><Relationship Id="rId12" Type="http://schemas.openxmlformats.org/officeDocument/2006/relationships/image" Target="../media/image24.sv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8.svg"/><Relationship Id="rId46" Type="http://schemas.openxmlformats.org/officeDocument/2006/relationships/image" Target="../media/image56.svg"/><Relationship Id="rId20" Type="http://schemas.openxmlformats.org/officeDocument/2006/relationships/image" Target="../media/image28.svg"/><Relationship Id="rId41"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6.sv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2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5.png"/><Relationship Id="rId18" Type="http://schemas.openxmlformats.org/officeDocument/2006/relationships/customXml" Target="../ink/ink8.xml"/><Relationship Id="rId3" Type="http://schemas.openxmlformats.org/officeDocument/2006/relationships/image" Target="../media/image80.png"/><Relationship Id="rId21" Type="http://schemas.openxmlformats.org/officeDocument/2006/relationships/image" Target="../media/image89.png"/><Relationship Id="rId7" Type="http://schemas.openxmlformats.org/officeDocument/2006/relationships/image" Target="../media/image82.png"/><Relationship Id="rId12" Type="http://schemas.openxmlformats.org/officeDocument/2006/relationships/customXml" Target="../ink/ink5.xml"/><Relationship Id="rId17" Type="http://schemas.openxmlformats.org/officeDocument/2006/relationships/image" Target="../media/image87.png"/><Relationship Id="rId2" Type="http://schemas.openxmlformats.org/officeDocument/2006/relationships/notesSlide" Target="../notesSlides/notesSlide27.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4.png"/><Relationship Id="rId5" Type="http://schemas.openxmlformats.org/officeDocument/2006/relationships/image" Target="../media/image81.png"/><Relationship Id="rId15" Type="http://schemas.openxmlformats.org/officeDocument/2006/relationships/image" Target="../media/image86.png"/><Relationship Id="rId23" Type="http://schemas.openxmlformats.org/officeDocument/2006/relationships/image" Target="../media/image90.png"/><Relationship Id="rId10" Type="http://schemas.openxmlformats.org/officeDocument/2006/relationships/customXml" Target="../ink/ink4.xml"/><Relationship Id="rId19" Type="http://schemas.openxmlformats.org/officeDocument/2006/relationships/image" Target="../media/image88.png"/><Relationship Id="rId4" Type="http://schemas.openxmlformats.org/officeDocument/2006/relationships/customXml" Target="../ink/ink1.xml"/><Relationship Id="rId9" Type="http://schemas.openxmlformats.org/officeDocument/2006/relationships/image" Target="../media/image83.png"/><Relationship Id="rId14" Type="http://schemas.openxmlformats.org/officeDocument/2006/relationships/customXml" Target="../ink/ink6.xml"/><Relationship Id="rId22" Type="http://schemas.openxmlformats.org/officeDocument/2006/relationships/customXml" Target="../ink/ink10.xml"/></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2.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hyperlink" Target="https://totalnonsense.com/open-source-vector-playing-card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94.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F5BD91-2C18-6E0E-0258-64011CB039C2}"/>
              </a:ext>
            </a:extLst>
          </p:cNvPr>
          <p:cNvSpPr>
            <a:spLocks noGrp="1"/>
          </p:cNvSpPr>
          <p:nvPr>
            <p:ph type="ctrTitle"/>
          </p:nvPr>
        </p:nvSpPr>
        <p:spPr/>
        <p:txBody>
          <a:bodyPr>
            <a:normAutofit/>
          </a:bodyPr>
          <a:lstStyle/>
          <a:p>
            <a:r>
              <a:rPr lang="de-DE" sz="4400"/>
              <a:t>Adaption von MCTS und AlphaZero für</a:t>
            </a:r>
            <a:br>
              <a:rPr lang="de-DE" sz="4400"/>
            </a:br>
            <a:r>
              <a:rPr lang="de-DE" sz="4400"/>
              <a:t>Spiele mit imperfekter Information am</a:t>
            </a:r>
            <a:br>
              <a:rPr lang="de-DE" sz="4400"/>
            </a:br>
            <a:r>
              <a:rPr lang="de-DE" sz="4400"/>
              <a:t>Beispiel Doppelkopf</a:t>
            </a:r>
          </a:p>
        </p:txBody>
      </p:sp>
      <p:sp>
        <p:nvSpPr>
          <p:cNvPr id="3" name="Untertitel 2">
            <a:extLst>
              <a:ext uri="{FF2B5EF4-FFF2-40B4-BE49-F238E27FC236}">
                <a16:creationId xmlns:a16="http://schemas.microsoft.com/office/drawing/2014/main" id="{BC66B1C3-0CBA-701B-CAEA-F5D7EDBC8E9D}"/>
              </a:ext>
            </a:extLst>
          </p:cNvPr>
          <p:cNvSpPr>
            <a:spLocks noGrp="1"/>
          </p:cNvSpPr>
          <p:nvPr>
            <p:ph type="subTitle" idx="1"/>
          </p:nvPr>
        </p:nvSpPr>
        <p:spPr/>
        <p:txBody>
          <a:bodyPr/>
          <a:lstStyle/>
          <a:p>
            <a:r>
              <a:rPr lang="de-DE"/>
              <a:t>Theodor Diesner-Mayer</a:t>
            </a:r>
          </a:p>
        </p:txBody>
      </p:sp>
    </p:spTree>
    <p:extLst>
      <p:ext uri="{BB962C8B-B14F-4D97-AF65-F5344CB8AC3E}">
        <p14:creationId xmlns:p14="http://schemas.microsoft.com/office/powerpoint/2010/main" val="1917015457"/>
      </p:ext>
    </p:extLst>
  </p:cSld>
  <p:clrMapOvr>
    <a:masterClrMapping/>
  </p:clrMapOvr>
  <mc:AlternateContent xmlns:mc="http://schemas.openxmlformats.org/markup-compatibility/2006" xmlns:p14="http://schemas.microsoft.com/office/powerpoint/2010/main">
    <mc:Choice Requires="p14">
      <p:transition spd="slow" p14:dur="2000" advTm="16069"/>
    </mc:Choice>
    <mc:Fallback xmlns="">
      <p:transition spd="slow" advTm="1606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155409-46CB-A305-C8C4-53E130DFD774}"/>
              </a:ext>
            </a:extLst>
          </p:cNvPr>
          <p:cNvSpPr>
            <a:spLocks noGrp="1"/>
          </p:cNvSpPr>
          <p:nvPr>
            <p:ph type="title"/>
          </p:nvPr>
        </p:nvSpPr>
        <p:spPr/>
        <p:txBody>
          <a:bodyPr/>
          <a:lstStyle/>
          <a:p>
            <a:r>
              <a:rPr lang="de-DE"/>
              <a:t>AlphaZero</a:t>
            </a:r>
          </a:p>
        </p:txBody>
      </p:sp>
      <p:sp>
        <p:nvSpPr>
          <p:cNvPr id="3" name="Inhaltsplatzhalter 2">
            <a:extLst>
              <a:ext uri="{FF2B5EF4-FFF2-40B4-BE49-F238E27FC236}">
                <a16:creationId xmlns:a16="http://schemas.microsoft.com/office/drawing/2014/main" id="{329E9749-5CB9-1C73-96DE-D5611832B4B9}"/>
              </a:ext>
            </a:extLst>
          </p:cNvPr>
          <p:cNvSpPr>
            <a:spLocks noGrp="1"/>
          </p:cNvSpPr>
          <p:nvPr>
            <p:ph sz="half" idx="1"/>
          </p:nvPr>
        </p:nvSpPr>
        <p:spPr/>
        <p:txBody>
          <a:bodyPr>
            <a:normAutofit fontScale="92500"/>
          </a:bodyPr>
          <a:lstStyle/>
          <a:p>
            <a:r>
              <a:rPr lang="de-DE"/>
              <a:t>modellbasierter RL-Algorithmus für Spiele mit perfekter Information</a:t>
            </a:r>
          </a:p>
          <a:p>
            <a:r>
              <a:rPr lang="de-DE"/>
              <a:t>führt „MCTS“ durch</a:t>
            </a:r>
          </a:p>
          <a:p>
            <a:pPr lvl="1"/>
            <a:r>
              <a:rPr lang="de-DE" err="1"/>
              <a:t>Predictor</a:t>
            </a:r>
            <a:r>
              <a:rPr lang="de-DE"/>
              <a:t> + UCT: Strategienetzwerk</a:t>
            </a:r>
          </a:p>
          <a:p>
            <a:pPr lvl="1"/>
            <a:r>
              <a:rPr lang="de-DE"/>
              <a:t>Statt MC-Simulationen: Wertnetzwerk</a:t>
            </a:r>
          </a:p>
          <a:p>
            <a:r>
              <a:rPr lang="de-DE"/>
              <a:t>Lernen durch Selbstspiel</a:t>
            </a:r>
          </a:p>
          <a:p>
            <a:pPr lvl="1"/>
            <a:r>
              <a:rPr lang="de-DE"/>
              <a:t>„MCTS“ wird ausgeführt</a:t>
            </a:r>
          </a:p>
          <a:p>
            <a:pPr lvl="1"/>
            <a:r>
              <a:rPr lang="de-DE"/>
              <a:t>teilweise zufälliges Spiel, um neue Spielverläufe zu finden</a:t>
            </a:r>
          </a:p>
        </p:txBody>
      </p:sp>
      <p:pic>
        <p:nvPicPr>
          <p:cNvPr id="6" name="Inhaltsplatzhalter 5">
            <a:extLst>
              <a:ext uri="{FF2B5EF4-FFF2-40B4-BE49-F238E27FC236}">
                <a16:creationId xmlns:a16="http://schemas.microsoft.com/office/drawing/2014/main" id="{F998003D-2548-9446-66C2-0A78F8409DEC}"/>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915569" y="1825625"/>
            <a:ext cx="3694861" cy="4351338"/>
          </a:xfrm>
        </p:spPr>
      </p:pic>
    </p:spTree>
    <p:extLst>
      <p:ext uri="{BB962C8B-B14F-4D97-AF65-F5344CB8AC3E}">
        <p14:creationId xmlns:p14="http://schemas.microsoft.com/office/powerpoint/2010/main" val="4046870213"/>
      </p:ext>
    </p:extLst>
  </p:cSld>
  <p:clrMapOvr>
    <a:masterClrMapping/>
  </p:clrMapOvr>
  <mc:AlternateContent xmlns:mc="http://schemas.openxmlformats.org/markup-compatibility/2006" xmlns:p14="http://schemas.microsoft.com/office/powerpoint/2010/main">
    <mc:Choice Requires="p14">
      <p:transition spd="slow" p14:dur="2000" advTm="88360"/>
    </mc:Choice>
    <mc:Fallback xmlns="">
      <p:transition spd="slow" advTm="883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BB40CC-39D3-9501-6EB2-FD074E360A9C}"/>
              </a:ext>
            </a:extLst>
          </p:cNvPr>
          <p:cNvSpPr>
            <a:spLocks noGrp="1"/>
          </p:cNvSpPr>
          <p:nvPr>
            <p:ph type="title"/>
          </p:nvPr>
        </p:nvSpPr>
        <p:spPr/>
        <p:txBody>
          <a:bodyPr/>
          <a:lstStyle/>
          <a:p>
            <a:r>
              <a:rPr lang="de-DE" err="1"/>
              <a:t>Determinisierung</a:t>
            </a:r>
            <a:endParaRPr lang="de-DE"/>
          </a:p>
        </p:txBody>
      </p:sp>
      <p:sp>
        <p:nvSpPr>
          <p:cNvPr id="3" name="Inhaltsplatzhalter 2">
            <a:extLst>
              <a:ext uri="{FF2B5EF4-FFF2-40B4-BE49-F238E27FC236}">
                <a16:creationId xmlns:a16="http://schemas.microsoft.com/office/drawing/2014/main" id="{FAAB156D-3ED9-5617-FFD5-DFDDE00111A8}"/>
              </a:ext>
            </a:extLst>
          </p:cNvPr>
          <p:cNvSpPr>
            <a:spLocks noGrp="1"/>
          </p:cNvSpPr>
          <p:nvPr>
            <p:ph sz="half" idx="1"/>
          </p:nvPr>
        </p:nvSpPr>
        <p:spPr>
          <a:xfrm>
            <a:off x="838200" y="1825625"/>
            <a:ext cx="3493168" cy="4351338"/>
          </a:xfrm>
        </p:spPr>
        <p:txBody>
          <a:bodyPr/>
          <a:lstStyle/>
          <a:p>
            <a:r>
              <a:rPr lang="de-DE"/>
              <a:t>Prinzip der </a:t>
            </a:r>
            <a:r>
              <a:rPr lang="de-DE" err="1"/>
              <a:t>Determinisierung</a:t>
            </a:r>
            <a:endParaRPr lang="de-DE"/>
          </a:p>
          <a:p>
            <a:pPr lvl="1"/>
            <a:r>
              <a:rPr lang="de-DE"/>
              <a:t>Zustandsauswahl</a:t>
            </a:r>
          </a:p>
          <a:p>
            <a:pPr lvl="1"/>
            <a:r>
              <a:rPr lang="de-DE"/>
              <a:t>Einzelzustandsanalyse (mittels MCTS / AlphaZero)</a:t>
            </a:r>
          </a:p>
          <a:p>
            <a:pPr lvl="1"/>
            <a:r>
              <a:rPr lang="de-DE"/>
              <a:t>Strategie-Fusion</a:t>
            </a:r>
          </a:p>
          <a:p>
            <a:pPr lvl="1"/>
            <a:endParaRPr lang="de-DE"/>
          </a:p>
        </p:txBody>
      </p:sp>
      <p:pic>
        <p:nvPicPr>
          <p:cNvPr id="17" name="Inhaltsplatzhalter 13">
            <a:extLst>
              <a:ext uri="{FF2B5EF4-FFF2-40B4-BE49-F238E27FC236}">
                <a16:creationId xmlns:a16="http://schemas.microsoft.com/office/drawing/2014/main" id="{9439CD8A-AA7C-0A52-02C4-05FB8A5E265D}"/>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4758509" y="1825625"/>
            <a:ext cx="6879676" cy="3737777"/>
          </a:xfrm>
        </p:spPr>
      </p:pic>
    </p:spTree>
    <p:extLst>
      <p:ext uri="{BB962C8B-B14F-4D97-AF65-F5344CB8AC3E}">
        <p14:creationId xmlns:p14="http://schemas.microsoft.com/office/powerpoint/2010/main" val="2222376459"/>
      </p:ext>
    </p:extLst>
  </p:cSld>
  <p:clrMapOvr>
    <a:masterClrMapping/>
  </p:clrMapOvr>
  <mc:AlternateContent xmlns:mc="http://schemas.openxmlformats.org/markup-compatibility/2006" xmlns:p14="http://schemas.microsoft.com/office/powerpoint/2010/main">
    <mc:Choice Requires="p14">
      <p:transition spd="slow" p14:dur="2000" advTm="55954"/>
    </mc:Choice>
    <mc:Fallback xmlns="">
      <p:transition spd="slow" advTm="5595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46D1D1-5A23-9DD7-EDFB-5697B9AEECD8}"/>
              </a:ext>
            </a:extLst>
          </p:cNvPr>
          <p:cNvSpPr>
            <a:spLocks noGrp="1"/>
          </p:cNvSpPr>
          <p:nvPr>
            <p:ph type="title"/>
          </p:nvPr>
        </p:nvSpPr>
        <p:spPr/>
        <p:txBody>
          <a:bodyPr/>
          <a:lstStyle/>
          <a:p>
            <a:r>
              <a:rPr lang="de-DE"/>
              <a:t>Zustandsauswahl</a:t>
            </a:r>
          </a:p>
        </p:txBody>
      </p:sp>
      <p:sp>
        <p:nvSpPr>
          <p:cNvPr id="3" name="Inhaltsplatzhalter 2">
            <a:extLst>
              <a:ext uri="{FF2B5EF4-FFF2-40B4-BE49-F238E27FC236}">
                <a16:creationId xmlns:a16="http://schemas.microsoft.com/office/drawing/2014/main" id="{D77FB8C0-257D-64E7-4F07-57385E46DFB4}"/>
              </a:ext>
            </a:extLst>
          </p:cNvPr>
          <p:cNvSpPr>
            <a:spLocks noGrp="1"/>
          </p:cNvSpPr>
          <p:nvPr>
            <p:ph idx="1"/>
          </p:nvPr>
        </p:nvSpPr>
        <p:spPr/>
        <p:txBody>
          <a:bodyPr>
            <a:normAutofit/>
          </a:bodyPr>
          <a:lstStyle/>
          <a:p>
            <a:r>
              <a:rPr lang="de-DE"/>
              <a:t>Mittels CAP-Algorithmus</a:t>
            </a:r>
          </a:p>
          <a:p>
            <a:pPr lvl="1"/>
            <a:r>
              <a:rPr lang="de-DE"/>
              <a:t>aus der Literatur [SH15]</a:t>
            </a:r>
          </a:p>
          <a:p>
            <a:pPr lvl="1"/>
            <a:r>
              <a:rPr lang="de-DE"/>
              <a:t>Spielspezifische Regeln für Doppelkopf</a:t>
            </a:r>
          </a:p>
          <a:p>
            <a:pPr lvl="1"/>
            <a:r>
              <a:rPr lang="de-DE"/>
              <a:t>erzeugt konsistente Zustände</a:t>
            </a:r>
          </a:p>
          <a:p>
            <a:pPr lvl="1"/>
            <a:r>
              <a:rPr lang="de-DE"/>
              <a:t>modelliert nicht die „Überzeugungsverteilung“</a:t>
            </a:r>
          </a:p>
          <a:p>
            <a:r>
              <a:rPr lang="de-DE"/>
              <a:t>Mittels autoregressivem Modell</a:t>
            </a:r>
          </a:p>
          <a:p>
            <a:pPr lvl="1"/>
            <a:r>
              <a:rPr lang="de-DE"/>
              <a:t>spezifisch für Doppelkopf</a:t>
            </a:r>
          </a:p>
          <a:p>
            <a:pPr lvl="1"/>
            <a:r>
              <a:rPr lang="de-DE"/>
              <a:t>erzeugt nicht unbedingt konsistente Zustände</a:t>
            </a:r>
          </a:p>
          <a:p>
            <a:pPr lvl="1"/>
            <a:r>
              <a:rPr lang="de-DE"/>
              <a:t>modelliert die „Überzeugungsverteilung“</a:t>
            </a:r>
          </a:p>
        </p:txBody>
      </p:sp>
    </p:spTree>
    <p:extLst>
      <p:ext uri="{BB962C8B-B14F-4D97-AF65-F5344CB8AC3E}">
        <p14:creationId xmlns:p14="http://schemas.microsoft.com/office/powerpoint/2010/main" val="3488789917"/>
      </p:ext>
    </p:extLst>
  </p:cSld>
  <p:clrMapOvr>
    <a:masterClrMapping/>
  </p:clrMapOvr>
  <mc:AlternateContent xmlns:mc="http://schemas.openxmlformats.org/markup-compatibility/2006" xmlns:p14="http://schemas.microsoft.com/office/powerpoint/2010/main">
    <mc:Choice Requires="p14">
      <p:transition spd="slow" p14:dur="2000" advTm="79248"/>
    </mc:Choice>
    <mc:Fallback xmlns="">
      <p:transition spd="slow" advTm="7924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BBD456-1A09-9B3E-4E2F-7D160D039D68}"/>
              </a:ext>
            </a:extLst>
          </p:cNvPr>
          <p:cNvSpPr>
            <a:spLocks noGrp="1"/>
          </p:cNvSpPr>
          <p:nvPr>
            <p:ph type="title"/>
          </p:nvPr>
        </p:nvSpPr>
        <p:spPr/>
        <p:txBody>
          <a:bodyPr/>
          <a:lstStyle/>
          <a:p>
            <a:r>
              <a:rPr lang="de-DE"/>
              <a:t>Autoregressives Modell</a:t>
            </a:r>
          </a:p>
        </p:txBody>
      </p:sp>
      <p:sp>
        <p:nvSpPr>
          <p:cNvPr id="16" name="Freihandform: Form 15">
            <a:extLst>
              <a:ext uri="{FF2B5EF4-FFF2-40B4-BE49-F238E27FC236}">
                <a16:creationId xmlns:a16="http://schemas.microsoft.com/office/drawing/2014/main" id="{EC48E15D-F630-EB84-FDEF-397DE7C5C81B}"/>
              </a:ext>
            </a:extLst>
          </p:cNvPr>
          <p:cNvSpPr/>
          <p:nvPr/>
        </p:nvSpPr>
        <p:spPr>
          <a:xfrm>
            <a:off x="2425827" y="3320410"/>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2" name="Freihandform: Form 21">
            <a:extLst>
              <a:ext uri="{FF2B5EF4-FFF2-40B4-BE49-F238E27FC236}">
                <a16:creationId xmlns:a16="http://schemas.microsoft.com/office/drawing/2014/main" id="{F3AD8A3C-B567-2872-2B39-69CACA031717}"/>
              </a:ext>
            </a:extLst>
          </p:cNvPr>
          <p:cNvSpPr/>
          <p:nvPr/>
        </p:nvSpPr>
        <p:spPr>
          <a:xfrm>
            <a:off x="1625211" y="3320410"/>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69D199BE-7E64-7F82-4339-7093E202D6A3}"/>
              </a:ext>
            </a:extLst>
          </p:cNvPr>
          <p:cNvSpPr/>
          <p:nvPr/>
        </p:nvSpPr>
        <p:spPr>
          <a:xfrm>
            <a:off x="832686" y="3320409"/>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endParaRPr lang="de-DE"/>
          </a:p>
        </p:txBody>
      </p:sp>
      <p:sp>
        <p:nvSpPr>
          <p:cNvPr id="24" name="Freihandform: Form 23">
            <a:extLst>
              <a:ext uri="{FF2B5EF4-FFF2-40B4-BE49-F238E27FC236}">
                <a16:creationId xmlns:a16="http://schemas.microsoft.com/office/drawing/2014/main" id="{EEDDBFE9-72A2-9BF8-C2C1-2088DAD9872A}"/>
              </a:ext>
            </a:extLst>
          </p:cNvPr>
          <p:cNvSpPr/>
          <p:nvPr/>
        </p:nvSpPr>
        <p:spPr>
          <a:xfrm>
            <a:off x="2425827" y="4420382"/>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5" name="Freihandform: Form 24">
            <a:extLst>
              <a:ext uri="{FF2B5EF4-FFF2-40B4-BE49-F238E27FC236}">
                <a16:creationId xmlns:a16="http://schemas.microsoft.com/office/drawing/2014/main" id="{A0C66280-58F3-9308-99C8-C484082E4A67}"/>
              </a:ext>
            </a:extLst>
          </p:cNvPr>
          <p:cNvSpPr/>
          <p:nvPr/>
        </p:nvSpPr>
        <p:spPr>
          <a:xfrm>
            <a:off x="1625211" y="4420382"/>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6" name="Freihandform: Form 25">
            <a:extLst>
              <a:ext uri="{FF2B5EF4-FFF2-40B4-BE49-F238E27FC236}">
                <a16:creationId xmlns:a16="http://schemas.microsoft.com/office/drawing/2014/main" id="{EB766F2A-220F-2867-5B29-2C509088A739}"/>
              </a:ext>
            </a:extLst>
          </p:cNvPr>
          <p:cNvSpPr/>
          <p:nvPr/>
        </p:nvSpPr>
        <p:spPr>
          <a:xfrm>
            <a:off x="832686" y="4420381"/>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7" name="Freihandform: Form 26">
            <a:extLst>
              <a:ext uri="{FF2B5EF4-FFF2-40B4-BE49-F238E27FC236}">
                <a16:creationId xmlns:a16="http://schemas.microsoft.com/office/drawing/2014/main" id="{5CE6BF29-026B-5EB2-85A4-0E4509C6109C}"/>
              </a:ext>
            </a:extLst>
          </p:cNvPr>
          <p:cNvSpPr/>
          <p:nvPr/>
        </p:nvSpPr>
        <p:spPr>
          <a:xfrm>
            <a:off x="2425827" y="5520354"/>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8" name="Freihandform: Form 27">
            <a:extLst>
              <a:ext uri="{FF2B5EF4-FFF2-40B4-BE49-F238E27FC236}">
                <a16:creationId xmlns:a16="http://schemas.microsoft.com/office/drawing/2014/main" id="{80F6AE16-2855-26D4-CEF3-9246D281829A}"/>
              </a:ext>
            </a:extLst>
          </p:cNvPr>
          <p:cNvSpPr/>
          <p:nvPr/>
        </p:nvSpPr>
        <p:spPr>
          <a:xfrm>
            <a:off x="1625211" y="5520354"/>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9" name="Freihandform: Form 28">
            <a:extLst>
              <a:ext uri="{FF2B5EF4-FFF2-40B4-BE49-F238E27FC236}">
                <a16:creationId xmlns:a16="http://schemas.microsoft.com/office/drawing/2014/main" id="{3E695467-EB02-FB10-BE40-9AB0846F0331}"/>
              </a:ext>
            </a:extLst>
          </p:cNvPr>
          <p:cNvSpPr/>
          <p:nvPr/>
        </p:nvSpPr>
        <p:spPr>
          <a:xfrm>
            <a:off x="832686" y="5520353"/>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31" name="Rechteck 30">
            <a:extLst>
              <a:ext uri="{FF2B5EF4-FFF2-40B4-BE49-F238E27FC236}">
                <a16:creationId xmlns:a16="http://schemas.microsoft.com/office/drawing/2014/main" id="{AFD21F84-F748-5FBD-EF02-383ADE4E5843}"/>
              </a:ext>
            </a:extLst>
          </p:cNvPr>
          <p:cNvSpPr/>
          <p:nvPr/>
        </p:nvSpPr>
        <p:spPr>
          <a:xfrm rot="16200000">
            <a:off x="57213" y="363475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Unten</a:t>
            </a:r>
          </a:p>
        </p:txBody>
      </p:sp>
      <p:sp>
        <p:nvSpPr>
          <p:cNvPr id="33" name="Rechteck 32">
            <a:extLst>
              <a:ext uri="{FF2B5EF4-FFF2-40B4-BE49-F238E27FC236}">
                <a16:creationId xmlns:a16="http://schemas.microsoft.com/office/drawing/2014/main" id="{A94F1F96-0116-A60D-D46F-4C7F5384C891}"/>
              </a:ext>
            </a:extLst>
          </p:cNvPr>
          <p:cNvSpPr/>
          <p:nvPr/>
        </p:nvSpPr>
        <p:spPr>
          <a:xfrm rot="16200000">
            <a:off x="49124" y="474266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Links</a:t>
            </a:r>
          </a:p>
        </p:txBody>
      </p:sp>
      <p:sp>
        <p:nvSpPr>
          <p:cNvPr id="34" name="Rechteck 33">
            <a:extLst>
              <a:ext uri="{FF2B5EF4-FFF2-40B4-BE49-F238E27FC236}">
                <a16:creationId xmlns:a16="http://schemas.microsoft.com/office/drawing/2014/main" id="{C17C7663-5904-4DFB-4A4F-248C0F8B77E9}"/>
              </a:ext>
            </a:extLst>
          </p:cNvPr>
          <p:cNvSpPr/>
          <p:nvPr/>
        </p:nvSpPr>
        <p:spPr>
          <a:xfrm rot="16200000">
            <a:off x="41033" y="585057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Oben</a:t>
            </a:r>
          </a:p>
        </p:txBody>
      </p:sp>
      <p:sp>
        <p:nvSpPr>
          <p:cNvPr id="35" name="Rechteck 34">
            <a:extLst>
              <a:ext uri="{FF2B5EF4-FFF2-40B4-BE49-F238E27FC236}">
                <a16:creationId xmlns:a16="http://schemas.microsoft.com/office/drawing/2014/main" id="{C872F5BA-D9DC-8C51-254A-B1314023BAF1}"/>
              </a:ext>
            </a:extLst>
          </p:cNvPr>
          <p:cNvSpPr/>
          <p:nvPr/>
        </p:nvSpPr>
        <p:spPr>
          <a:xfrm rot="16200000">
            <a:off x="59009" y="2521044"/>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Rechts</a:t>
            </a:r>
          </a:p>
        </p:txBody>
      </p:sp>
      <p:pic>
        <p:nvPicPr>
          <p:cNvPr id="69" name="Grafik 68">
            <a:extLst>
              <a:ext uri="{FF2B5EF4-FFF2-40B4-BE49-F238E27FC236}">
                <a16:creationId xmlns:a16="http://schemas.microsoft.com/office/drawing/2014/main" id="{4C2A2D80-0039-2BE8-55D2-BF19B2DE18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9723" y="5520354"/>
            <a:ext cx="482615" cy="674368"/>
          </a:xfrm>
          <a:prstGeom prst="rect">
            <a:avLst/>
          </a:prstGeom>
        </p:spPr>
      </p:pic>
      <p:pic>
        <p:nvPicPr>
          <p:cNvPr id="67" name="Grafik 66">
            <a:extLst>
              <a:ext uri="{FF2B5EF4-FFF2-40B4-BE49-F238E27FC236}">
                <a16:creationId xmlns:a16="http://schemas.microsoft.com/office/drawing/2014/main" id="{5378B5E9-5262-EED9-8C51-EA67F450B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8848" y="5520354"/>
            <a:ext cx="482615" cy="674368"/>
          </a:xfrm>
          <a:prstGeom prst="rect">
            <a:avLst/>
          </a:prstGeom>
        </p:spPr>
      </p:pic>
      <p:pic>
        <p:nvPicPr>
          <p:cNvPr id="59" name="Grafik 58">
            <a:extLst>
              <a:ext uri="{FF2B5EF4-FFF2-40B4-BE49-F238E27FC236}">
                <a16:creationId xmlns:a16="http://schemas.microsoft.com/office/drawing/2014/main" id="{8A4D0DF7-AC35-C771-0A7A-642B2FD626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7972" y="5520354"/>
            <a:ext cx="482615" cy="674368"/>
          </a:xfrm>
          <a:prstGeom prst="rect">
            <a:avLst/>
          </a:prstGeom>
        </p:spPr>
      </p:pic>
      <p:pic>
        <p:nvPicPr>
          <p:cNvPr id="44" name="Grafik 43">
            <a:extLst>
              <a:ext uri="{FF2B5EF4-FFF2-40B4-BE49-F238E27FC236}">
                <a16:creationId xmlns:a16="http://schemas.microsoft.com/office/drawing/2014/main" id="{0FBA4A27-7B25-642A-2F7D-CC8E1D0761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7097" y="5520353"/>
            <a:ext cx="482616" cy="674370"/>
          </a:xfrm>
          <a:prstGeom prst="rect">
            <a:avLst/>
          </a:prstGeom>
        </p:spPr>
      </p:pic>
      <p:pic>
        <p:nvPicPr>
          <p:cNvPr id="75" name="Grafik 74">
            <a:extLst>
              <a:ext uri="{FF2B5EF4-FFF2-40B4-BE49-F238E27FC236}">
                <a16:creationId xmlns:a16="http://schemas.microsoft.com/office/drawing/2014/main" id="{CAD790E3-03FD-1C58-0AA8-9099AD0734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96222" y="5519987"/>
            <a:ext cx="482615" cy="674368"/>
          </a:xfrm>
          <a:prstGeom prst="rect">
            <a:avLst/>
          </a:prstGeom>
        </p:spPr>
      </p:pic>
      <p:pic>
        <p:nvPicPr>
          <p:cNvPr id="71" name="Grafik 70">
            <a:extLst>
              <a:ext uri="{FF2B5EF4-FFF2-40B4-BE49-F238E27FC236}">
                <a16:creationId xmlns:a16="http://schemas.microsoft.com/office/drawing/2014/main" id="{5ED9AAF2-ED06-6CAC-3444-BED7C1DC48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15347" y="5519986"/>
            <a:ext cx="482615" cy="674368"/>
          </a:xfrm>
          <a:prstGeom prst="rect">
            <a:avLst/>
          </a:prstGeom>
        </p:spPr>
      </p:pic>
      <p:pic>
        <p:nvPicPr>
          <p:cNvPr id="57" name="Grafik 56">
            <a:extLst>
              <a:ext uri="{FF2B5EF4-FFF2-40B4-BE49-F238E27FC236}">
                <a16:creationId xmlns:a16="http://schemas.microsoft.com/office/drawing/2014/main" id="{8CD7C63C-E313-98F8-D77E-F007C4E6E3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34471" y="5519986"/>
            <a:ext cx="482616" cy="674369"/>
          </a:xfrm>
          <a:prstGeom prst="rect">
            <a:avLst/>
          </a:prstGeom>
        </p:spPr>
      </p:pic>
      <p:pic>
        <p:nvPicPr>
          <p:cNvPr id="49" name="Grafik 48">
            <a:extLst>
              <a:ext uri="{FF2B5EF4-FFF2-40B4-BE49-F238E27FC236}">
                <a16:creationId xmlns:a16="http://schemas.microsoft.com/office/drawing/2014/main" id="{4A8A84C0-D841-A0F0-F392-22E4F6734AD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53596" y="5519985"/>
            <a:ext cx="482616" cy="674370"/>
          </a:xfrm>
          <a:prstGeom prst="rect">
            <a:avLst/>
          </a:prstGeom>
        </p:spPr>
      </p:pic>
      <p:pic>
        <p:nvPicPr>
          <p:cNvPr id="61" name="Grafik 60">
            <a:extLst>
              <a:ext uri="{FF2B5EF4-FFF2-40B4-BE49-F238E27FC236}">
                <a16:creationId xmlns:a16="http://schemas.microsoft.com/office/drawing/2014/main" id="{99A926B5-DA56-E069-2D80-D4E1BF5DA49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469743" y="5519986"/>
            <a:ext cx="482615" cy="674368"/>
          </a:xfrm>
          <a:prstGeom prst="rect">
            <a:avLst/>
          </a:prstGeom>
        </p:spPr>
      </p:pic>
      <p:pic>
        <p:nvPicPr>
          <p:cNvPr id="65" name="Grafik 64">
            <a:extLst>
              <a:ext uri="{FF2B5EF4-FFF2-40B4-BE49-F238E27FC236}">
                <a16:creationId xmlns:a16="http://schemas.microsoft.com/office/drawing/2014/main" id="{FBE98513-DF48-23D8-8102-7848077714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85890" y="5519986"/>
            <a:ext cx="482615" cy="674368"/>
          </a:xfrm>
          <a:prstGeom prst="rect">
            <a:avLst/>
          </a:prstGeom>
        </p:spPr>
      </p:pic>
      <p:pic>
        <p:nvPicPr>
          <p:cNvPr id="47" name="Grafik 46">
            <a:extLst>
              <a:ext uri="{FF2B5EF4-FFF2-40B4-BE49-F238E27FC236}">
                <a16:creationId xmlns:a16="http://schemas.microsoft.com/office/drawing/2014/main" id="{EB11547F-4D0A-70C8-ADE9-D94C2D3B5E2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707991" y="5519985"/>
            <a:ext cx="482616" cy="674370"/>
          </a:xfrm>
          <a:prstGeom prst="rect">
            <a:avLst/>
          </a:prstGeom>
        </p:spPr>
      </p:pic>
      <p:pic>
        <p:nvPicPr>
          <p:cNvPr id="51" name="Grafik 50">
            <a:extLst>
              <a:ext uri="{FF2B5EF4-FFF2-40B4-BE49-F238E27FC236}">
                <a16:creationId xmlns:a16="http://schemas.microsoft.com/office/drawing/2014/main" id="{E375CCC3-3F09-1D4E-0BB7-CADCD857767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323211" y="5519985"/>
            <a:ext cx="482616" cy="674370"/>
          </a:xfrm>
          <a:prstGeom prst="rect">
            <a:avLst/>
          </a:prstGeom>
        </p:spPr>
      </p:pic>
      <p:pic>
        <p:nvPicPr>
          <p:cNvPr id="55" name="Grafik 54">
            <a:extLst>
              <a:ext uri="{FF2B5EF4-FFF2-40B4-BE49-F238E27FC236}">
                <a16:creationId xmlns:a16="http://schemas.microsoft.com/office/drawing/2014/main" id="{BDFA3A2C-04F8-F46C-4C63-22C4613AF10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938430" y="5519986"/>
            <a:ext cx="482615" cy="674369"/>
          </a:xfrm>
          <a:prstGeom prst="rect">
            <a:avLst/>
          </a:prstGeom>
        </p:spPr>
      </p:pic>
      <p:pic>
        <p:nvPicPr>
          <p:cNvPr id="73" name="Grafik 72">
            <a:extLst>
              <a:ext uri="{FF2B5EF4-FFF2-40B4-BE49-F238E27FC236}">
                <a16:creationId xmlns:a16="http://schemas.microsoft.com/office/drawing/2014/main" id="{D3CD43C9-B3FF-5010-78B7-C0CECC1F7FA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3552424" y="5519986"/>
            <a:ext cx="482615" cy="674368"/>
          </a:xfrm>
          <a:prstGeom prst="rect">
            <a:avLst/>
          </a:prstGeom>
        </p:spPr>
      </p:pic>
      <p:pic>
        <p:nvPicPr>
          <p:cNvPr id="53" name="Grafik 52">
            <a:extLst>
              <a:ext uri="{FF2B5EF4-FFF2-40B4-BE49-F238E27FC236}">
                <a16:creationId xmlns:a16="http://schemas.microsoft.com/office/drawing/2014/main" id="{970333AB-BF72-92A1-5298-CE1351C3602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4166417" y="5521765"/>
            <a:ext cx="482616" cy="674370"/>
          </a:xfrm>
          <a:prstGeom prst="rect">
            <a:avLst/>
          </a:prstGeom>
        </p:spPr>
      </p:pic>
      <p:pic>
        <p:nvPicPr>
          <p:cNvPr id="77" name="Grafik 76">
            <a:extLst>
              <a:ext uri="{FF2B5EF4-FFF2-40B4-BE49-F238E27FC236}">
                <a16:creationId xmlns:a16="http://schemas.microsoft.com/office/drawing/2014/main" id="{C290E665-AD9B-D773-420C-041BDCC2BF0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803614" y="5519986"/>
            <a:ext cx="482615" cy="674368"/>
          </a:xfrm>
          <a:prstGeom prst="rect">
            <a:avLst/>
          </a:prstGeom>
        </p:spPr>
      </p:pic>
      <p:pic>
        <p:nvPicPr>
          <p:cNvPr id="79" name="Grafik 78">
            <a:extLst>
              <a:ext uri="{FF2B5EF4-FFF2-40B4-BE49-F238E27FC236}">
                <a16:creationId xmlns:a16="http://schemas.microsoft.com/office/drawing/2014/main" id="{CA1F95EB-675A-966B-5719-02868ED53B6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5417607" y="5515175"/>
            <a:ext cx="479171" cy="669556"/>
          </a:xfrm>
          <a:prstGeom prst="rect">
            <a:avLst/>
          </a:prstGeom>
        </p:spPr>
      </p:pic>
      <p:pic>
        <p:nvPicPr>
          <p:cNvPr id="81" name="Grafik 80">
            <a:extLst>
              <a:ext uri="{FF2B5EF4-FFF2-40B4-BE49-F238E27FC236}">
                <a16:creationId xmlns:a16="http://schemas.microsoft.com/office/drawing/2014/main" id="{AF269075-A82B-98ED-50B8-9F214A10ED0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035908" y="5515175"/>
            <a:ext cx="464104" cy="648502"/>
          </a:xfrm>
          <a:prstGeom prst="rect">
            <a:avLst/>
          </a:prstGeom>
        </p:spPr>
      </p:pic>
      <p:pic>
        <p:nvPicPr>
          <p:cNvPr id="83" name="Grafik 82">
            <a:extLst>
              <a:ext uri="{FF2B5EF4-FFF2-40B4-BE49-F238E27FC236}">
                <a16:creationId xmlns:a16="http://schemas.microsoft.com/office/drawing/2014/main" id="{1C60F6D8-D8B9-F395-F844-151004E2FF0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6654928" y="5515176"/>
            <a:ext cx="464104" cy="648501"/>
          </a:xfrm>
          <a:prstGeom prst="rect">
            <a:avLst/>
          </a:prstGeom>
        </p:spPr>
      </p:pic>
      <p:pic>
        <p:nvPicPr>
          <p:cNvPr id="85" name="Grafik 84">
            <a:extLst>
              <a:ext uri="{FF2B5EF4-FFF2-40B4-BE49-F238E27FC236}">
                <a16:creationId xmlns:a16="http://schemas.microsoft.com/office/drawing/2014/main" id="{25C5A0DB-A25A-7AA8-CBEA-C3431D22635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7279346" y="5512105"/>
            <a:ext cx="464104" cy="648502"/>
          </a:xfrm>
          <a:prstGeom prst="rect">
            <a:avLst/>
          </a:prstGeom>
        </p:spPr>
      </p:pic>
      <p:pic>
        <p:nvPicPr>
          <p:cNvPr id="87" name="Grafik 86">
            <a:extLst>
              <a:ext uri="{FF2B5EF4-FFF2-40B4-BE49-F238E27FC236}">
                <a16:creationId xmlns:a16="http://schemas.microsoft.com/office/drawing/2014/main" id="{285032D5-8640-0308-87FA-0E569EF4F69D}"/>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7901447" y="5512105"/>
            <a:ext cx="464104" cy="648502"/>
          </a:xfrm>
          <a:prstGeom prst="rect">
            <a:avLst/>
          </a:prstGeom>
        </p:spPr>
      </p:pic>
      <p:pic>
        <p:nvPicPr>
          <p:cNvPr id="89" name="Grafik 88">
            <a:extLst>
              <a:ext uri="{FF2B5EF4-FFF2-40B4-BE49-F238E27FC236}">
                <a16:creationId xmlns:a16="http://schemas.microsoft.com/office/drawing/2014/main" id="{79827CAD-D520-0968-75BB-F175BF60E7B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8520160" y="5508908"/>
            <a:ext cx="464103" cy="648501"/>
          </a:xfrm>
          <a:prstGeom prst="rect">
            <a:avLst/>
          </a:prstGeom>
        </p:spPr>
      </p:pic>
      <p:pic>
        <p:nvPicPr>
          <p:cNvPr id="91" name="Grafik 90">
            <a:extLst>
              <a:ext uri="{FF2B5EF4-FFF2-40B4-BE49-F238E27FC236}">
                <a16:creationId xmlns:a16="http://schemas.microsoft.com/office/drawing/2014/main" id="{670F69D3-3E64-27FA-570E-1140401939EA}"/>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9136719" y="5508907"/>
            <a:ext cx="464103" cy="648501"/>
          </a:xfrm>
          <a:prstGeom prst="rect">
            <a:avLst/>
          </a:prstGeom>
        </p:spPr>
      </p:pic>
      <p:pic>
        <p:nvPicPr>
          <p:cNvPr id="93" name="Grafik 92">
            <a:extLst>
              <a:ext uri="{FF2B5EF4-FFF2-40B4-BE49-F238E27FC236}">
                <a16:creationId xmlns:a16="http://schemas.microsoft.com/office/drawing/2014/main" id="{85514436-20B7-4CD8-F791-C75455CC87B6}"/>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9763598" y="5508907"/>
            <a:ext cx="464103" cy="648501"/>
          </a:xfrm>
          <a:prstGeom prst="rect">
            <a:avLst/>
          </a:prstGeom>
        </p:spPr>
      </p:pic>
      <p:sp>
        <p:nvSpPr>
          <p:cNvPr id="3" name="Rechteck 2">
            <a:extLst>
              <a:ext uri="{FF2B5EF4-FFF2-40B4-BE49-F238E27FC236}">
                <a16:creationId xmlns:a16="http://schemas.microsoft.com/office/drawing/2014/main" id="{055F38A3-B85D-ADCC-F754-E266E5AE9E39}"/>
              </a:ext>
            </a:extLst>
          </p:cNvPr>
          <p:cNvSpPr/>
          <p:nvPr/>
        </p:nvSpPr>
        <p:spPr>
          <a:xfrm>
            <a:off x="3843211" y="2834479"/>
            <a:ext cx="744942"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AR</a:t>
            </a:r>
          </a:p>
        </p:txBody>
      </p:sp>
      <p:pic>
        <p:nvPicPr>
          <p:cNvPr id="4" name="Grafik 3">
            <a:extLst>
              <a:ext uri="{FF2B5EF4-FFF2-40B4-BE49-F238E27FC236}">
                <a16:creationId xmlns:a16="http://schemas.microsoft.com/office/drawing/2014/main" id="{ECA4BB26-D8DB-58F0-D8D0-F8D4C7344AB4}"/>
              </a:ext>
            </a:extLst>
          </p:cNvPr>
          <p:cNvPicPr>
            <a:picLocks noChangeAspect="1"/>
          </p:cNvPicPr>
          <p:nvPr/>
        </p:nvPicPr>
        <p:blipFill>
          <a:blip r:embed="rId9">
            <a:extLst>
              <a:ext uri="{96DAC541-7B7A-43D3-8B79-37D633B846F1}">
                <asvg:svgBlip xmlns:asvg="http://schemas.microsoft.com/office/drawing/2016/SVG/main" r:embed="rId10"/>
              </a:ext>
            </a:extLst>
          </a:blip>
          <a:srcRect l="30" r="30"/>
          <a:stretch/>
        </p:blipFill>
        <p:spPr>
          <a:xfrm>
            <a:off x="3843211" y="4420013"/>
            <a:ext cx="744498" cy="1040923"/>
          </a:xfrm>
          <a:prstGeom prst="rect">
            <a:avLst/>
          </a:prstGeom>
        </p:spPr>
      </p:pic>
      <p:sp>
        <p:nvSpPr>
          <p:cNvPr id="5" name="Pfeil: nach rechts 4">
            <a:extLst>
              <a:ext uri="{FF2B5EF4-FFF2-40B4-BE49-F238E27FC236}">
                <a16:creationId xmlns:a16="http://schemas.microsoft.com/office/drawing/2014/main" id="{C07F6DBC-4A67-DF4D-6FCD-3228BE71B234}"/>
              </a:ext>
            </a:extLst>
          </p:cNvPr>
          <p:cNvSpPr/>
          <p:nvPr/>
        </p:nvSpPr>
        <p:spPr>
          <a:xfrm>
            <a:off x="3293273"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 name="Pfeil: nach rechts 5">
            <a:extLst>
              <a:ext uri="{FF2B5EF4-FFF2-40B4-BE49-F238E27FC236}">
                <a16:creationId xmlns:a16="http://schemas.microsoft.com/office/drawing/2014/main" id="{36603916-018C-E2DF-03A1-B37D8A875186}"/>
              </a:ext>
            </a:extLst>
          </p:cNvPr>
          <p:cNvSpPr/>
          <p:nvPr/>
        </p:nvSpPr>
        <p:spPr>
          <a:xfrm>
            <a:off x="4710657"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Pfeil: nach rechts 7">
            <a:extLst>
              <a:ext uri="{FF2B5EF4-FFF2-40B4-BE49-F238E27FC236}">
                <a16:creationId xmlns:a16="http://schemas.microsoft.com/office/drawing/2014/main" id="{7098B371-7A21-C4BB-1F02-58C519097F18}"/>
              </a:ext>
            </a:extLst>
          </p:cNvPr>
          <p:cNvSpPr/>
          <p:nvPr/>
        </p:nvSpPr>
        <p:spPr>
          <a:xfrm rot="10800000">
            <a:off x="4710657" y="47060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05BB2C0D-47A9-D453-ACEE-A8CDB9FAA53A}"/>
              </a:ext>
            </a:extLst>
          </p:cNvPr>
          <p:cNvSpPr/>
          <p:nvPr/>
        </p:nvSpPr>
        <p:spPr>
          <a:xfrm>
            <a:off x="3293273" y="1502229"/>
            <a:ext cx="1844818"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Spielverlauf</a:t>
            </a:r>
          </a:p>
        </p:txBody>
      </p:sp>
      <p:sp>
        <p:nvSpPr>
          <p:cNvPr id="12" name="Pfeil: nach rechts 11">
            <a:extLst>
              <a:ext uri="{FF2B5EF4-FFF2-40B4-BE49-F238E27FC236}">
                <a16:creationId xmlns:a16="http://schemas.microsoft.com/office/drawing/2014/main" id="{8F562B72-881D-4DC8-E727-2515C652D430}"/>
              </a:ext>
            </a:extLst>
          </p:cNvPr>
          <p:cNvSpPr/>
          <p:nvPr/>
        </p:nvSpPr>
        <p:spPr>
          <a:xfrm rot="5400000">
            <a:off x="4001964" y="23194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14" name="Grafik 13">
            <a:extLst>
              <a:ext uri="{FF2B5EF4-FFF2-40B4-BE49-F238E27FC236}">
                <a16:creationId xmlns:a16="http://schemas.microsoft.com/office/drawing/2014/main" id="{C418CACD-5805-98F0-B4AD-1CB4A7611212}"/>
              </a:ext>
            </a:extLst>
          </p:cNvPr>
          <p:cNvPicPr>
            <a:picLocks noChangeAspect="1"/>
          </p:cNvPicPr>
          <p:nvPr/>
        </p:nvPicPr>
        <p:blipFill>
          <a:blip r:embed="rId21">
            <a:extLst>
              <a:ext uri="{96DAC541-7B7A-43D3-8B79-37D633B846F1}">
                <asvg:svgBlip xmlns:asvg="http://schemas.microsoft.com/office/drawing/2016/SVG/main" r:embed="rId22"/>
              </a:ext>
            </a:extLst>
          </a:blip>
          <a:srcRect l="44" r="44"/>
          <a:stretch/>
        </p:blipFill>
        <p:spPr>
          <a:xfrm>
            <a:off x="832686" y="2212499"/>
            <a:ext cx="744016" cy="1040555"/>
          </a:xfrm>
          <a:prstGeom prst="rect">
            <a:avLst/>
          </a:prstGeom>
        </p:spPr>
      </p:pic>
      <p:pic>
        <p:nvPicPr>
          <p:cNvPr id="17" name="Grafik 16">
            <a:extLst>
              <a:ext uri="{FF2B5EF4-FFF2-40B4-BE49-F238E27FC236}">
                <a16:creationId xmlns:a16="http://schemas.microsoft.com/office/drawing/2014/main" id="{61E31E22-03C9-55FE-7FD4-2D50671475A5}"/>
              </a:ext>
            </a:extLst>
          </p:cNvPr>
          <p:cNvPicPr>
            <a:picLocks noChangeAspect="1"/>
          </p:cNvPicPr>
          <p:nvPr/>
        </p:nvPicPr>
        <p:blipFill>
          <a:blip r:embed="rId21">
            <a:extLst>
              <a:ext uri="{96DAC541-7B7A-43D3-8B79-37D633B846F1}">
                <asvg:svgBlip xmlns:asvg="http://schemas.microsoft.com/office/drawing/2016/SVG/main" r:embed="rId22"/>
              </a:ext>
            </a:extLst>
          </a:blip>
          <a:srcRect l="30" r="30"/>
          <a:stretch/>
        </p:blipFill>
        <p:spPr>
          <a:xfrm>
            <a:off x="1625211" y="2212500"/>
            <a:ext cx="749914" cy="1048494"/>
          </a:xfrm>
          <a:prstGeom prst="rect">
            <a:avLst/>
          </a:prstGeom>
        </p:spPr>
      </p:pic>
      <p:pic>
        <p:nvPicPr>
          <p:cNvPr id="18" name="Grafik 17">
            <a:extLst>
              <a:ext uri="{FF2B5EF4-FFF2-40B4-BE49-F238E27FC236}">
                <a16:creationId xmlns:a16="http://schemas.microsoft.com/office/drawing/2014/main" id="{39335C74-18A0-9452-AFEE-6DAAE1818DF8}"/>
              </a:ext>
            </a:extLst>
          </p:cNvPr>
          <p:cNvPicPr>
            <a:picLocks noChangeAspect="1"/>
          </p:cNvPicPr>
          <p:nvPr/>
        </p:nvPicPr>
        <p:blipFill>
          <a:blip r:embed="rId13">
            <a:extLst>
              <a:ext uri="{96DAC541-7B7A-43D3-8B79-37D633B846F1}">
                <asvg:svgBlip xmlns:asvg="http://schemas.microsoft.com/office/drawing/2016/SVG/main" r:embed="rId14"/>
              </a:ext>
            </a:extLst>
          </a:blip>
          <a:srcRect l="30" r="30"/>
          <a:stretch/>
        </p:blipFill>
        <p:spPr>
          <a:xfrm>
            <a:off x="2423118" y="2212499"/>
            <a:ext cx="749914" cy="1048494"/>
          </a:xfrm>
          <a:prstGeom prst="rect">
            <a:avLst/>
          </a:prstGeom>
        </p:spPr>
      </p:pic>
      <p:sp>
        <p:nvSpPr>
          <p:cNvPr id="120" name="Freihandform: Form 119">
            <a:extLst>
              <a:ext uri="{FF2B5EF4-FFF2-40B4-BE49-F238E27FC236}">
                <a16:creationId xmlns:a16="http://schemas.microsoft.com/office/drawing/2014/main" id="{8220DEF0-CB97-F29E-AA61-BB114D5732A2}"/>
              </a:ext>
            </a:extLst>
          </p:cNvPr>
          <p:cNvSpPr/>
          <p:nvPr/>
        </p:nvSpPr>
        <p:spPr>
          <a:xfrm>
            <a:off x="5527331" y="2303097"/>
            <a:ext cx="485842" cy="3191319"/>
          </a:xfrm>
          <a:custGeom>
            <a:avLst/>
            <a:gdLst>
              <a:gd name="connsiteX0" fmla="*/ -552 w 485842"/>
              <a:gd name="connsiteY0" fmla="*/ -196 h 3191319"/>
              <a:gd name="connsiteX1" fmla="*/ 485291 w 485842"/>
              <a:gd name="connsiteY1" fmla="*/ -196 h 3191319"/>
              <a:gd name="connsiteX2" fmla="*/ 485291 w 485842"/>
              <a:gd name="connsiteY2" fmla="*/ 3191124 h 3191319"/>
              <a:gd name="connsiteX3" fmla="*/ -552 w 485842"/>
              <a:gd name="connsiteY3" fmla="*/ 3191124 h 3191319"/>
            </a:gdLst>
            <a:ahLst/>
            <a:cxnLst>
              <a:cxn ang="0">
                <a:pos x="connsiteX0" y="connsiteY0"/>
              </a:cxn>
              <a:cxn ang="0">
                <a:pos x="connsiteX1" y="connsiteY1"/>
              </a:cxn>
              <a:cxn ang="0">
                <a:pos x="connsiteX2" y="connsiteY2"/>
              </a:cxn>
              <a:cxn ang="0">
                <a:pos x="connsiteX3" y="connsiteY3"/>
              </a:cxn>
            </a:cxnLst>
            <a:rect l="l" t="t" r="r" b="b"/>
            <a:pathLst>
              <a:path w="485842" h="3191319">
                <a:moveTo>
                  <a:pt x="-552" y="-196"/>
                </a:moveTo>
                <a:lnTo>
                  <a:pt x="485291" y="-196"/>
                </a:lnTo>
                <a:lnTo>
                  <a:pt x="485291" y="3191124"/>
                </a:lnTo>
                <a:lnTo>
                  <a:pt x="-552" y="3191124"/>
                </a:lnTo>
                <a:close/>
              </a:path>
            </a:pathLst>
          </a:custGeom>
          <a:solidFill>
            <a:srgbClr val="156082"/>
          </a:solidFill>
          <a:ln w="9525" cap="flat">
            <a:noFill/>
            <a:prstDash val="solid"/>
            <a:miter/>
          </a:ln>
        </p:spPr>
        <p:txBody>
          <a:bodyPr rtlCol="0" anchor="ctr"/>
          <a:lstStyle/>
          <a:p>
            <a:endParaRPr lang="de-DE"/>
          </a:p>
        </p:txBody>
      </p:sp>
      <p:sp>
        <p:nvSpPr>
          <p:cNvPr id="121" name="Freihandform: Form 120">
            <a:extLst>
              <a:ext uri="{FF2B5EF4-FFF2-40B4-BE49-F238E27FC236}">
                <a16:creationId xmlns:a16="http://schemas.microsoft.com/office/drawing/2014/main" id="{5F3DD875-A530-CC92-68BB-1CB954B0556A}"/>
              </a:ext>
            </a:extLst>
          </p:cNvPr>
          <p:cNvSpPr/>
          <p:nvPr/>
        </p:nvSpPr>
        <p:spPr>
          <a:xfrm>
            <a:off x="6146542" y="3493888"/>
            <a:ext cx="485842" cy="2000528"/>
          </a:xfrm>
          <a:custGeom>
            <a:avLst/>
            <a:gdLst>
              <a:gd name="connsiteX0" fmla="*/ -552 w 485842"/>
              <a:gd name="connsiteY0" fmla="*/ -196 h 2000528"/>
              <a:gd name="connsiteX1" fmla="*/ 485291 w 485842"/>
              <a:gd name="connsiteY1" fmla="*/ -196 h 2000528"/>
              <a:gd name="connsiteX2" fmla="*/ 485291 w 485842"/>
              <a:gd name="connsiteY2" fmla="*/ 2000333 h 2000528"/>
              <a:gd name="connsiteX3" fmla="*/ -552 w 485842"/>
              <a:gd name="connsiteY3" fmla="*/ 2000333 h 2000528"/>
            </a:gdLst>
            <a:ahLst/>
            <a:cxnLst>
              <a:cxn ang="0">
                <a:pos x="connsiteX0" y="connsiteY0"/>
              </a:cxn>
              <a:cxn ang="0">
                <a:pos x="connsiteX1" y="connsiteY1"/>
              </a:cxn>
              <a:cxn ang="0">
                <a:pos x="connsiteX2" y="connsiteY2"/>
              </a:cxn>
              <a:cxn ang="0">
                <a:pos x="connsiteX3" y="connsiteY3"/>
              </a:cxn>
            </a:cxnLst>
            <a:rect l="l" t="t" r="r" b="b"/>
            <a:pathLst>
              <a:path w="485842" h="2000528">
                <a:moveTo>
                  <a:pt x="-552" y="-196"/>
                </a:moveTo>
                <a:lnTo>
                  <a:pt x="485291" y="-196"/>
                </a:lnTo>
                <a:lnTo>
                  <a:pt x="485291" y="2000333"/>
                </a:lnTo>
                <a:lnTo>
                  <a:pt x="-552" y="2000333"/>
                </a:lnTo>
                <a:close/>
              </a:path>
            </a:pathLst>
          </a:custGeom>
          <a:solidFill>
            <a:srgbClr val="E97132"/>
          </a:solidFill>
          <a:ln w="9525" cap="flat">
            <a:noFill/>
            <a:prstDash val="solid"/>
            <a:miter/>
          </a:ln>
        </p:spPr>
        <p:txBody>
          <a:bodyPr rtlCol="0" anchor="ctr"/>
          <a:lstStyle/>
          <a:p>
            <a:endParaRPr lang="de-DE"/>
          </a:p>
        </p:txBody>
      </p:sp>
      <p:sp>
        <p:nvSpPr>
          <p:cNvPr id="122" name="Freihandform: Form 121">
            <a:extLst>
              <a:ext uri="{FF2B5EF4-FFF2-40B4-BE49-F238E27FC236}">
                <a16:creationId xmlns:a16="http://schemas.microsoft.com/office/drawing/2014/main" id="{5E06DF4F-03B4-6335-A7D3-32C3B8A275A9}"/>
              </a:ext>
            </a:extLst>
          </p:cNvPr>
          <p:cNvSpPr/>
          <p:nvPr/>
        </p:nvSpPr>
        <p:spPr>
          <a:xfrm>
            <a:off x="6765753" y="3960678"/>
            <a:ext cx="485842" cy="1533738"/>
          </a:xfrm>
          <a:custGeom>
            <a:avLst/>
            <a:gdLst>
              <a:gd name="connsiteX0" fmla="*/ -552 w 485842"/>
              <a:gd name="connsiteY0" fmla="*/ -196 h 1533738"/>
              <a:gd name="connsiteX1" fmla="*/ 485291 w 485842"/>
              <a:gd name="connsiteY1" fmla="*/ -196 h 1533738"/>
              <a:gd name="connsiteX2" fmla="*/ 485291 w 485842"/>
              <a:gd name="connsiteY2" fmla="*/ 1533543 h 1533738"/>
              <a:gd name="connsiteX3" fmla="*/ -552 w 485842"/>
              <a:gd name="connsiteY3" fmla="*/ 1533543 h 1533738"/>
            </a:gdLst>
            <a:ahLst/>
            <a:cxnLst>
              <a:cxn ang="0">
                <a:pos x="connsiteX0" y="connsiteY0"/>
              </a:cxn>
              <a:cxn ang="0">
                <a:pos x="connsiteX1" y="connsiteY1"/>
              </a:cxn>
              <a:cxn ang="0">
                <a:pos x="connsiteX2" y="connsiteY2"/>
              </a:cxn>
              <a:cxn ang="0">
                <a:pos x="connsiteX3" y="connsiteY3"/>
              </a:cxn>
            </a:cxnLst>
            <a:rect l="l" t="t" r="r" b="b"/>
            <a:pathLst>
              <a:path w="485842" h="1533738">
                <a:moveTo>
                  <a:pt x="-552" y="-196"/>
                </a:moveTo>
                <a:lnTo>
                  <a:pt x="485291" y="-196"/>
                </a:lnTo>
                <a:lnTo>
                  <a:pt x="485291" y="1533543"/>
                </a:lnTo>
                <a:lnTo>
                  <a:pt x="-552" y="1533543"/>
                </a:lnTo>
                <a:close/>
              </a:path>
            </a:pathLst>
          </a:custGeom>
          <a:solidFill>
            <a:srgbClr val="196B24"/>
          </a:solidFill>
          <a:ln w="9525" cap="flat">
            <a:noFill/>
            <a:prstDash val="solid"/>
            <a:miter/>
          </a:ln>
        </p:spPr>
        <p:txBody>
          <a:bodyPr rtlCol="0" anchor="ctr"/>
          <a:lstStyle/>
          <a:p>
            <a:endParaRPr lang="de-DE"/>
          </a:p>
        </p:txBody>
      </p:sp>
      <p:sp>
        <p:nvSpPr>
          <p:cNvPr id="123" name="Freihandform: Form 122">
            <a:extLst>
              <a:ext uri="{FF2B5EF4-FFF2-40B4-BE49-F238E27FC236}">
                <a16:creationId xmlns:a16="http://schemas.microsoft.com/office/drawing/2014/main" id="{F7146AD1-1092-C4C8-880E-AD754D3FE134}"/>
              </a:ext>
            </a:extLst>
          </p:cNvPr>
          <p:cNvSpPr/>
          <p:nvPr/>
        </p:nvSpPr>
        <p:spPr>
          <a:xfrm>
            <a:off x="7375439" y="3979730"/>
            <a:ext cx="495369" cy="1514686"/>
          </a:xfrm>
          <a:custGeom>
            <a:avLst/>
            <a:gdLst>
              <a:gd name="connsiteX0" fmla="*/ -552 w 495369"/>
              <a:gd name="connsiteY0" fmla="*/ -196 h 1514686"/>
              <a:gd name="connsiteX1" fmla="*/ 494817 w 495369"/>
              <a:gd name="connsiteY1" fmla="*/ -196 h 1514686"/>
              <a:gd name="connsiteX2" fmla="*/ 494817 w 495369"/>
              <a:gd name="connsiteY2" fmla="*/ 1514490 h 1514686"/>
              <a:gd name="connsiteX3" fmla="*/ -552 w 495369"/>
              <a:gd name="connsiteY3" fmla="*/ 1514490 h 1514686"/>
            </a:gdLst>
            <a:ahLst/>
            <a:cxnLst>
              <a:cxn ang="0">
                <a:pos x="connsiteX0" y="connsiteY0"/>
              </a:cxn>
              <a:cxn ang="0">
                <a:pos x="connsiteX1" y="connsiteY1"/>
              </a:cxn>
              <a:cxn ang="0">
                <a:pos x="connsiteX2" y="connsiteY2"/>
              </a:cxn>
              <a:cxn ang="0">
                <a:pos x="connsiteX3" y="connsiteY3"/>
              </a:cxn>
            </a:cxnLst>
            <a:rect l="l" t="t" r="r" b="b"/>
            <a:pathLst>
              <a:path w="495369" h="1514686">
                <a:moveTo>
                  <a:pt x="-552" y="-196"/>
                </a:moveTo>
                <a:lnTo>
                  <a:pt x="494817" y="-196"/>
                </a:lnTo>
                <a:lnTo>
                  <a:pt x="494817" y="1514490"/>
                </a:lnTo>
                <a:lnTo>
                  <a:pt x="-552" y="1514490"/>
                </a:lnTo>
                <a:close/>
              </a:path>
            </a:pathLst>
          </a:custGeom>
          <a:solidFill>
            <a:srgbClr val="0F9ED5"/>
          </a:solidFill>
          <a:ln w="9525" cap="flat">
            <a:noFill/>
            <a:prstDash val="solid"/>
            <a:miter/>
          </a:ln>
        </p:spPr>
        <p:txBody>
          <a:bodyPr rtlCol="0" anchor="ctr"/>
          <a:lstStyle/>
          <a:p>
            <a:endParaRPr lang="de-DE"/>
          </a:p>
        </p:txBody>
      </p:sp>
      <p:sp>
        <p:nvSpPr>
          <p:cNvPr id="124" name="Freihandform: Form 123">
            <a:extLst>
              <a:ext uri="{FF2B5EF4-FFF2-40B4-BE49-F238E27FC236}">
                <a16:creationId xmlns:a16="http://schemas.microsoft.com/office/drawing/2014/main" id="{F165E570-665B-EE5A-5ECF-BDD298B4D865}"/>
              </a:ext>
            </a:extLst>
          </p:cNvPr>
          <p:cNvSpPr/>
          <p:nvPr/>
        </p:nvSpPr>
        <p:spPr>
          <a:xfrm>
            <a:off x="7994650" y="5027626"/>
            <a:ext cx="485842" cy="466790"/>
          </a:xfrm>
          <a:custGeom>
            <a:avLst/>
            <a:gdLst>
              <a:gd name="connsiteX0" fmla="*/ -552 w 485842"/>
              <a:gd name="connsiteY0" fmla="*/ -196 h 466790"/>
              <a:gd name="connsiteX1" fmla="*/ 485291 w 485842"/>
              <a:gd name="connsiteY1" fmla="*/ -196 h 466790"/>
              <a:gd name="connsiteX2" fmla="*/ 485291 w 485842"/>
              <a:gd name="connsiteY2" fmla="*/ 466594 h 466790"/>
              <a:gd name="connsiteX3" fmla="*/ -552 w 485842"/>
              <a:gd name="connsiteY3" fmla="*/ 466594 h 466790"/>
            </a:gdLst>
            <a:ahLst/>
            <a:cxnLst>
              <a:cxn ang="0">
                <a:pos x="connsiteX0" y="connsiteY0"/>
              </a:cxn>
              <a:cxn ang="0">
                <a:pos x="connsiteX1" y="connsiteY1"/>
              </a:cxn>
              <a:cxn ang="0">
                <a:pos x="connsiteX2" y="connsiteY2"/>
              </a:cxn>
              <a:cxn ang="0">
                <a:pos x="connsiteX3" y="connsiteY3"/>
              </a:cxn>
            </a:cxnLst>
            <a:rect l="l" t="t" r="r" b="b"/>
            <a:pathLst>
              <a:path w="485842" h="466790">
                <a:moveTo>
                  <a:pt x="-552" y="-196"/>
                </a:moveTo>
                <a:lnTo>
                  <a:pt x="485291" y="-196"/>
                </a:lnTo>
                <a:lnTo>
                  <a:pt x="485291" y="466594"/>
                </a:lnTo>
                <a:lnTo>
                  <a:pt x="-552" y="466594"/>
                </a:lnTo>
                <a:close/>
              </a:path>
            </a:pathLst>
          </a:custGeom>
          <a:solidFill>
            <a:srgbClr val="A02B93"/>
          </a:solidFill>
          <a:ln w="9525" cap="flat">
            <a:noFill/>
            <a:prstDash val="solid"/>
            <a:miter/>
          </a:ln>
        </p:spPr>
        <p:txBody>
          <a:bodyPr rtlCol="0" anchor="ctr"/>
          <a:lstStyle/>
          <a:p>
            <a:endParaRPr lang="de-DE"/>
          </a:p>
        </p:txBody>
      </p:sp>
      <p:sp>
        <p:nvSpPr>
          <p:cNvPr id="125" name="Freihandform: Form 124">
            <a:extLst>
              <a:ext uri="{FF2B5EF4-FFF2-40B4-BE49-F238E27FC236}">
                <a16:creationId xmlns:a16="http://schemas.microsoft.com/office/drawing/2014/main" id="{F265599E-2FE7-DB58-1E82-757BFA230CD9}"/>
              </a:ext>
            </a:extLst>
          </p:cNvPr>
          <p:cNvSpPr/>
          <p:nvPr/>
        </p:nvSpPr>
        <p:spPr>
          <a:xfrm>
            <a:off x="8613861" y="5475364"/>
            <a:ext cx="485842" cy="19052"/>
          </a:xfrm>
          <a:custGeom>
            <a:avLst/>
            <a:gdLst>
              <a:gd name="connsiteX0" fmla="*/ -552 w 485842"/>
              <a:gd name="connsiteY0" fmla="*/ -196 h 19052"/>
              <a:gd name="connsiteX1" fmla="*/ 485291 w 485842"/>
              <a:gd name="connsiteY1" fmla="*/ -196 h 19052"/>
              <a:gd name="connsiteX2" fmla="*/ 485291 w 485842"/>
              <a:gd name="connsiteY2" fmla="*/ 18857 h 19052"/>
              <a:gd name="connsiteX3" fmla="*/ -552 w 485842"/>
              <a:gd name="connsiteY3" fmla="*/ 18857 h 19052"/>
            </a:gdLst>
            <a:ahLst/>
            <a:cxnLst>
              <a:cxn ang="0">
                <a:pos x="connsiteX0" y="connsiteY0"/>
              </a:cxn>
              <a:cxn ang="0">
                <a:pos x="connsiteX1" y="connsiteY1"/>
              </a:cxn>
              <a:cxn ang="0">
                <a:pos x="connsiteX2" y="connsiteY2"/>
              </a:cxn>
              <a:cxn ang="0">
                <a:pos x="connsiteX3" y="connsiteY3"/>
              </a:cxn>
            </a:cxnLst>
            <a:rect l="l" t="t" r="r" b="b"/>
            <a:pathLst>
              <a:path w="485842" h="19052">
                <a:moveTo>
                  <a:pt x="-552" y="-196"/>
                </a:moveTo>
                <a:lnTo>
                  <a:pt x="485291" y="-196"/>
                </a:lnTo>
                <a:lnTo>
                  <a:pt x="485291" y="18857"/>
                </a:lnTo>
                <a:lnTo>
                  <a:pt x="-552" y="18857"/>
                </a:lnTo>
                <a:close/>
              </a:path>
            </a:pathLst>
          </a:custGeom>
          <a:solidFill>
            <a:srgbClr val="4EA72E"/>
          </a:solidFill>
          <a:ln w="9525" cap="flat">
            <a:noFill/>
            <a:prstDash val="solid"/>
            <a:miter/>
          </a:ln>
        </p:spPr>
        <p:txBody>
          <a:bodyPr rtlCol="0" anchor="ctr"/>
          <a:lstStyle/>
          <a:p>
            <a:endParaRPr lang="de-DE"/>
          </a:p>
        </p:txBody>
      </p:sp>
      <p:sp>
        <p:nvSpPr>
          <p:cNvPr id="126" name="Textfeld 125">
            <a:extLst>
              <a:ext uri="{FF2B5EF4-FFF2-40B4-BE49-F238E27FC236}">
                <a16:creationId xmlns:a16="http://schemas.microsoft.com/office/drawing/2014/main" id="{66C882A4-4332-C490-A625-FF0BC0D35332}"/>
              </a:ext>
            </a:extLst>
          </p:cNvPr>
          <p:cNvSpPr txBox="1"/>
          <p:nvPr/>
        </p:nvSpPr>
        <p:spPr>
          <a:xfrm>
            <a:off x="5492620" y="2009692"/>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36,59</a:t>
            </a:r>
          </a:p>
        </p:txBody>
      </p:sp>
      <p:sp>
        <p:nvSpPr>
          <p:cNvPr id="127" name="Textfeld 126">
            <a:extLst>
              <a:ext uri="{FF2B5EF4-FFF2-40B4-BE49-F238E27FC236}">
                <a16:creationId xmlns:a16="http://schemas.microsoft.com/office/drawing/2014/main" id="{3173E75B-D2F4-749F-D760-157B5E656391}"/>
              </a:ext>
            </a:extLst>
          </p:cNvPr>
          <p:cNvSpPr txBox="1"/>
          <p:nvPr/>
        </p:nvSpPr>
        <p:spPr>
          <a:xfrm>
            <a:off x="6110898" y="3210009"/>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22,88</a:t>
            </a:r>
          </a:p>
        </p:txBody>
      </p:sp>
      <p:sp>
        <p:nvSpPr>
          <p:cNvPr id="128" name="Textfeld 127">
            <a:extLst>
              <a:ext uri="{FF2B5EF4-FFF2-40B4-BE49-F238E27FC236}">
                <a16:creationId xmlns:a16="http://schemas.microsoft.com/office/drawing/2014/main" id="{33AD8EE3-71ED-9710-DFB2-F7ABDC8C1651}"/>
              </a:ext>
            </a:extLst>
          </p:cNvPr>
          <p:cNvSpPr txBox="1"/>
          <p:nvPr/>
        </p:nvSpPr>
        <p:spPr>
          <a:xfrm>
            <a:off x="6729176" y="3676800"/>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17,58</a:t>
            </a:r>
          </a:p>
        </p:txBody>
      </p:sp>
      <p:sp>
        <p:nvSpPr>
          <p:cNvPr id="129" name="Textfeld 128">
            <a:extLst>
              <a:ext uri="{FF2B5EF4-FFF2-40B4-BE49-F238E27FC236}">
                <a16:creationId xmlns:a16="http://schemas.microsoft.com/office/drawing/2014/main" id="{7CF54620-1E31-D20E-143A-4B87301ADA80}"/>
              </a:ext>
            </a:extLst>
          </p:cNvPr>
          <p:cNvSpPr txBox="1"/>
          <p:nvPr/>
        </p:nvSpPr>
        <p:spPr>
          <a:xfrm>
            <a:off x="7347453" y="3695852"/>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17,34</a:t>
            </a:r>
          </a:p>
        </p:txBody>
      </p:sp>
      <p:sp>
        <p:nvSpPr>
          <p:cNvPr id="130" name="Textfeld 129">
            <a:extLst>
              <a:ext uri="{FF2B5EF4-FFF2-40B4-BE49-F238E27FC236}">
                <a16:creationId xmlns:a16="http://schemas.microsoft.com/office/drawing/2014/main" id="{B2D6E670-BA59-DD55-241B-AE1D22D054C9}"/>
              </a:ext>
            </a:extLst>
          </p:cNvPr>
          <p:cNvSpPr txBox="1"/>
          <p:nvPr/>
        </p:nvSpPr>
        <p:spPr>
          <a:xfrm>
            <a:off x="8006351" y="4734222"/>
            <a:ext cx="487722"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5,38</a:t>
            </a:r>
          </a:p>
        </p:txBody>
      </p:sp>
      <p:sp>
        <p:nvSpPr>
          <p:cNvPr id="131" name="Textfeld 130">
            <a:extLst>
              <a:ext uri="{FF2B5EF4-FFF2-40B4-BE49-F238E27FC236}">
                <a16:creationId xmlns:a16="http://schemas.microsoft.com/office/drawing/2014/main" id="{FDDCFF1F-C65F-0868-066E-76F2C3794D6F}"/>
              </a:ext>
            </a:extLst>
          </p:cNvPr>
          <p:cNvSpPr txBox="1"/>
          <p:nvPr/>
        </p:nvSpPr>
        <p:spPr>
          <a:xfrm>
            <a:off x="8624629" y="5191486"/>
            <a:ext cx="487722"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0,23</a:t>
            </a:r>
          </a:p>
        </p:txBody>
      </p:sp>
      <p:sp>
        <p:nvSpPr>
          <p:cNvPr id="132" name="Textfeld 131">
            <a:extLst>
              <a:ext uri="{FF2B5EF4-FFF2-40B4-BE49-F238E27FC236}">
                <a16:creationId xmlns:a16="http://schemas.microsoft.com/office/drawing/2014/main" id="{DCA43E57-DC90-F654-867A-C301A4BF9304}"/>
              </a:ext>
            </a:extLst>
          </p:cNvPr>
          <p:cNvSpPr txBox="1"/>
          <p:nvPr/>
        </p:nvSpPr>
        <p:spPr>
          <a:xfrm>
            <a:off x="934585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33" name="Textfeld 132">
            <a:extLst>
              <a:ext uri="{FF2B5EF4-FFF2-40B4-BE49-F238E27FC236}">
                <a16:creationId xmlns:a16="http://schemas.microsoft.com/office/drawing/2014/main" id="{287C1599-90AF-6F6B-47E9-D81234C15A20}"/>
              </a:ext>
            </a:extLst>
          </p:cNvPr>
          <p:cNvSpPr txBox="1"/>
          <p:nvPr/>
        </p:nvSpPr>
        <p:spPr>
          <a:xfrm>
            <a:off x="996413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34" name="Textfeld 133">
            <a:extLst>
              <a:ext uri="{FF2B5EF4-FFF2-40B4-BE49-F238E27FC236}">
                <a16:creationId xmlns:a16="http://schemas.microsoft.com/office/drawing/2014/main" id="{50EF5FBB-8BDC-FDF1-39FE-609F081B3FBD}"/>
              </a:ext>
            </a:extLst>
          </p:cNvPr>
          <p:cNvSpPr txBox="1"/>
          <p:nvPr/>
        </p:nvSpPr>
        <p:spPr>
          <a:xfrm>
            <a:off x="1058239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35" name="Textfeld 134">
            <a:extLst>
              <a:ext uri="{FF2B5EF4-FFF2-40B4-BE49-F238E27FC236}">
                <a16:creationId xmlns:a16="http://schemas.microsoft.com/office/drawing/2014/main" id="{31F5ADD6-5038-6BA4-C096-19A19BF5B062}"/>
              </a:ext>
            </a:extLst>
          </p:cNvPr>
          <p:cNvSpPr txBox="1"/>
          <p:nvPr/>
        </p:nvSpPr>
        <p:spPr>
          <a:xfrm>
            <a:off x="1120065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36" name="Textfeld 135">
            <a:extLst>
              <a:ext uri="{FF2B5EF4-FFF2-40B4-BE49-F238E27FC236}">
                <a16:creationId xmlns:a16="http://schemas.microsoft.com/office/drawing/2014/main" id="{B54E90FA-FCDA-7FCC-1DA9-DD0839B42018}"/>
              </a:ext>
            </a:extLst>
          </p:cNvPr>
          <p:cNvSpPr txBox="1"/>
          <p:nvPr/>
        </p:nvSpPr>
        <p:spPr>
          <a:xfrm>
            <a:off x="1181900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37" name="Textfeld 136">
            <a:extLst>
              <a:ext uri="{FF2B5EF4-FFF2-40B4-BE49-F238E27FC236}">
                <a16:creationId xmlns:a16="http://schemas.microsoft.com/office/drawing/2014/main" id="{E80D2140-7E79-CB1A-B677-66FD1A438995}"/>
              </a:ext>
            </a:extLst>
          </p:cNvPr>
          <p:cNvSpPr txBox="1"/>
          <p:nvPr/>
        </p:nvSpPr>
        <p:spPr>
          <a:xfrm>
            <a:off x="1243726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38" name="Textfeld 137">
            <a:extLst>
              <a:ext uri="{FF2B5EF4-FFF2-40B4-BE49-F238E27FC236}">
                <a16:creationId xmlns:a16="http://schemas.microsoft.com/office/drawing/2014/main" id="{2F0E3F3D-E43A-6404-F926-6BCFB807FA79}"/>
              </a:ext>
            </a:extLst>
          </p:cNvPr>
          <p:cNvSpPr txBox="1"/>
          <p:nvPr/>
        </p:nvSpPr>
        <p:spPr>
          <a:xfrm>
            <a:off x="1305552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39" name="Textfeld 138">
            <a:extLst>
              <a:ext uri="{FF2B5EF4-FFF2-40B4-BE49-F238E27FC236}">
                <a16:creationId xmlns:a16="http://schemas.microsoft.com/office/drawing/2014/main" id="{30EED386-1194-E49A-41B5-F7BEC49BC496}"/>
              </a:ext>
            </a:extLst>
          </p:cNvPr>
          <p:cNvSpPr txBox="1"/>
          <p:nvPr/>
        </p:nvSpPr>
        <p:spPr>
          <a:xfrm>
            <a:off x="1367378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0" name="Textfeld 139">
            <a:extLst>
              <a:ext uri="{FF2B5EF4-FFF2-40B4-BE49-F238E27FC236}">
                <a16:creationId xmlns:a16="http://schemas.microsoft.com/office/drawing/2014/main" id="{B21AD467-861E-EC39-878D-5CF413D194F5}"/>
              </a:ext>
            </a:extLst>
          </p:cNvPr>
          <p:cNvSpPr txBox="1"/>
          <p:nvPr/>
        </p:nvSpPr>
        <p:spPr>
          <a:xfrm>
            <a:off x="1429213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1" name="Textfeld 140">
            <a:extLst>
              <a:ext uri="{FF2B5EF4-FFF2-40B4-BE49-F238E27FC236}">
                <a16:creationId xmlns:a16="http://schemas.microsoft.com/office/drawing/2014/main" id="{9C453A5E-A1CE-5E99-8548-26BE3BEA0703}"/>
              </a:ext>
            </a:extLst>
          </p:cNvPr>
          <p:cNvSpPr txBox="1"/>
          <p:nvPr/>
        </p:nvSpPr>
        <p:spPr>
          <a:xfrm>
            <a:off x="1491039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2" name="Textfeld 141">
            <a:extLst>
              <a:ext uri="{FF2B5EF4-FFF2-40B4-BE49-F238E27FC236}">
                <a16:creationId xmlns:a16="http://schemas.microsoft.com/office/drawing/2014/main" id="{099E5C13-D76A-0878-5603-7C87E2C58AF3}"/>
              </a:ext>
            </a:extLst>
          </p:cNvPr>
          <p:cNvSpPr txBox="1"/>
          <p:nvPr/>
        </p:nvSpPr>
        <p:spPr>
          <a:xfrm>
            <a:off x="1552865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3" name="Textfeld 142">
            <a:extLst>
              <a:ext uri="{FF2B5EF4-FFF2-40B4-BE49-F238E27FC236}">
                <a16:creationId xmlns:a16="http://schemas.microsoft.com/office/drawing/2014/main" id="{50852BA5-D100-8923-C54E-7FD7D9B150EA}"/>
              </a:ext>
            </a:extLst>
          </p:cNvPr>
          <p:cNvSpPr txBox="1"/>
          <p:nvPr/>
        </p:nvSpPr>
        <p:spPr>
          <a:xfrm>
            <a:off x="1614691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4" name="Textfeld 143">
            <a:extLst>
              <a:ext uri="{FF2B5EF4-FFF2-40B4-BE49-F238E27FC236}">
                <a16:creationId xmlns:a16="http://schemas.microsoft.com/office/drawing/2014/main" id="{FDE34590-F3E5-8FFC-EADC-F1D01CB7473C}"/>
              </a:ext>
            </a:extLst>
          </p:cNvPr>
          <p:cNvSpPr txBox="1"/>
          <p:nvPr/>
        </p:nvSpPr>
        <p:spPr>
          <a:xfrm>
            <a:off x="1676517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5" name="Textfeld 144">
            <a:extLst>
              <a:ext uri="{FF2B5EF4-FFF2-40B4-BE49-F238E27FC236}">
                <a16:creationId xmlns:a16="http://schemas.microsoft.com/office/drawing/2014/main" id="{C341288E-EE05-E2BF-241C-9070E88E8C39}"/>
              </a:ext>
            </a:extLst>
          </p:cNvPr>
          <p:cNvSpPr txBox="1"/>
          <p:nvPr/>
        </p:nvSpPr>
        <p:spPr>
          <a:xfrm>
            <a:off x="1738352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6" name="Textfeld 145">
            <a:extLst>
              <a:ext uri="{FF2B5EF4-FFF2-40B4-BE49-F238E27FC236}">
                <a16:creationId xmlns:a16="http://schemas.microsoft.com/office/drawing/2014/main" id="{302F6FA0-8E86-2354-7DE5-4AB4CE5F934C}"/>
              </a:ext>
            </a:extLst>
          </p:cNvPr>
          <p:cNvSpPr txBox="1"/>
          <p:nvPr/>
        </p:nvSpPr>
        <p:spPr>
          <a:xfrm>
            <a:off x="1800178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7" name="Textfeld 146">
            <a:extLst>
              <a:ext uri="{FF2B5EF4-FFF2-40B4-BE49-F238E27FC236}">
                <a16:creationId xmlns:a16="http://schemas.microsoft.com/office/drawing/2014/main" id="{A7FA32E0-C6B4-9E8C-5A13-F03C892442CF}"/>
              </a:ext>
            </a:extLst>
          </p:cNvPr>
          <p:cNvSpPr txBox="1"/>
          <p:nvPr/>
        </p:nvSpPr>
        <p:spPr>
          <a:xfrm>
            <a:off x="1862004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8" name="Textfeld 147">
            <a:extLst>
              <a:ext uri="{FF2B5EF4-FFF2-40B4-BE49-F238E27FC236}">
                <a16:creationId xmlns:a16="http://schemas.microsoft.com/office/drawing/2014/main" id="{63942F9E-8D38-1334-0C33-967C9219D48A}"/>
              </a:ext>
            </a:extLst>
          </p:cNvPr>
          <p:cNvSpPr txBox="1"/>
          <p:nvPr/>
        </p:nvSpPr>
        <p:spPr>
          <a:xfrm>
            <a:off x="1923830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149" name="Textfeld 148">
            <a:extLst>
              <a:ext uri="{FF2B5EF4-FFF2-40B4-BE49-F238E27FC236}">
                <a16:creationId xmlns:a16="http://schemas.microsoft.com/office/drawing/2014/main" id="{AE5C1EB9-746F-0224-EDF0-7E782643E7E5}"/>
              </a:ext>
            </a:extLst>
          </p:cNvPr>
          <p:cNvSpPr txBox="1"/>
          <p:nvPr/>
        </p:nvSpPr>
        <p:spPr>
          <a:xfrm>
            <a:off x="1985665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Tree>
    <p:extLst>
      <p:ext uri="{BB962C8B-B14F-4D97-AF65-F5344CB8AC3E}">
        <p14:creationId xmlns:p14="http://schemas.microsoft.com/office/powerpoint/2010/main" val="857143066"/>
      </p:ext>
    </p:extLst>
  </p:cSld>
  <p:clrMapOvr>
    <a:masterClrMapping/>
  </p:clrMapOvr>
  <mc:AlternateContent xmlns:mc="http://schemas.openxmlformats.org/markup-compatibility/2006" xmlns:p14="http://schemas.microsoft.com/office/powerpoint/2010/main">
    <mc:Choice Requires="p14">
      <p:transition spd="slow" p14:dur="2000" advTm="54144"/>
    </mc:Choice>
    <mc:Fallback xmlns="">
      <p:transition spd="slow" advTm="5414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DA35F-C233-6F23-C242-1E1CD8279299}"/>
            </a:ext>
          </a:extLst>
        </p:cNvPr>
        <p:cNvGrpSpPr/>
        <p:nvPr/>
      </p:nvGrpSpPr>
      <p:grpSpPr>
        <a:xfrm>
          <a:off x="0" y="0"/>
          <a:ext cx="0" cy="0"/>
          <a:chOff x="0" y="0"/>
          <a:chExt cx="0" cy="0"/>
        </a:xfrm>
      </p:grpSpPr>
      <p:pic>
        <p:nvPicPr>
          <p:cNvPr id="9" name="Grafik 8">
            <a:extLst>
              <a:ext uri="{FF2B5EF4-FFF2-40B4-BE49-F238E27FC236}">
                <a16:creationId xmlns:a16="http://schemas.microsoft.com/office/drawing/2014/main" id="{39E2AE47-71F2-7021-B171-0A72F98DD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9334" y="4420013"/>
            <a:ext cx="744498" cy="1040303"/>
          </a:xfrm>
          <a:prstGeom prst="rect">
            <a:avLst/>
          </a:prstGeom>
        </p:spPr>
      </p:pic>
      <p:sp>
        <p:nvSpPr>
          <p:cNvPr id="2" name="Titel 1">
            <a:extLst>
              <a:ext uri="{FF2B5EF4-FFF2-40B4-BE49-F238E27FC236}">
                <a16:creationId xmlns:a16="http://schemas.microsoft.com/office/drawing/2014/main" id="{C9FFB4D9-423D-0DEA-14D8-74637A8254F4}"/>
              </a:ext>
            </a:extLst>
          </p:cNvPr>
          <p:cNvSpPr>
            <a:spLocks noGrp="1"/>
          </p:cNvSpPr>
          <p:nvPr>
            <p:ph type="title"/>
          </p:nvPr>
        </p:nvSpPr>
        <p:spPr/>
        <p:txBody>
          <a:bodyPr/>
          <a:lstStyle/>
          <a:p>
            <a:r>
              <a:rPr lang="de-DE"/>
              <a:t>Autoregressives Modell</a:t>
            </a:r>
          </a:p>
        </p:txBody>
      </p:sp>
      <p:sp>
        <p:nvSpPr>
          <p:cNvPr id="16" name="Freihandform: Form 15">
            <a:extLst>
              <a:ext uri="{FF2B5EF4-FFF2-40B4-BE49-F238E27FC236}">
                <a16:creationId xmlns:a16="http://schemas.microsoft.com/office/drawing/2014/main" id="{3BB2DDEB-B5D4-923D-6441-7EA22D60AA35}"/>
              </a:ext>
            </a:extLst>
          </p:cNvPr>
          <p:cNvSpPr/>
          <p:nvPr/>
        </p:nvSpPr>
        <p:spPr>
          <a:xfrm>
            <a:off x="2425827" y="3320410"/>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2" name="Freihandform: Form 21">
            <a:extLst>
              <a:ext uri="{FF2B5EF4-FFF2-40B4-BE49-F238E27FC236}">
                <a16:creationId xmlns:a16="http://schemas.microsoft.com/office/drawing/2014/main" id="{BB754A3F-A421-7A3B-01B4-14F66B3B98D0}"/>
              </a:ext>
            </a:extLst>
          </p:cNvPr>
          <p:cNvSpPr/>
          <p:nvPr/>
        </p:nvSpPr>
        <p:spPr>
          <a:xfrm>
            <a:off x="1625211" y="3320410"/>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D4C00495-AB21-D194-9041-52C1FFD75845}"/>
              </a:ext>
            </a:extLst>
          </p:cNvPr>
          <p:cNvSpPr/>
          <p:nvPr/>
        </p:nvSpPr>
        <p:spPr>
          <a:xfrm>
            <a:off x="2425827" y="4420382"/>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5" name="Freihandform: Form 24">
            <a:extLst>
              <a:ext uri="{FF2B5EF4-FFF2-40B4-BE49-F238E27FC236}">
                <a16:creationId xmlns:a16="http://schemas.microsoft.com/office/drawing/2014/main" id="{4AE0CD15-8C85-0230-6929-58819D943164}"/>
              </a:ext>
            </a:extLst>
          </p:cNvPr>
          <p:cNvSpPr/>
          <p:nvPr/>
        </p:nvSpPr>
        <p:spPr>
          <a:xfrm>
            <a:off x="1625211" y="4420382"/>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6" name="Freihandform: Form 25">
            <a:extLst>
              <a:ext uri="{FF2B5EF4-FFF2-40B4-BE49-F238E27FC236}">
                <a16:creationId xmlns:a16="http://schemas.microsoft.com/office/drawing/2014/main" id="{CB7FE867-0099-4940-9AE0-6EDE0849ED64}"/>
              </a:ext>
            </a:extLst>
          </p:cNvPr>
          <p:cNvSpPr/>
          <p:nvPr/>
        </p:nvSpPr>
        <p:spPr>
          <a:xfrm>
            <a:off x="832686" y="4420381"/>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endParaRPr lang="de-DE"/>
          </a:p>
        </p:txBody>
      </p:sp>
      <p:sp>
        <p:nvSpPr>
          <p:cNvPr id="27" name="Freihandform: Form 26">
            <a:extLst>
              <a:ext uri="{FF2B5EF4-FFF2-40B4-BE49-F238E27FC236}">
                <a16:creationId xmlns:a16="http://schemas.microsoft.com/office/drawing/2014/main" id="{D224E165-4814-3C79-98EC-BD67FB10E854}"/>
              </a:ext>
            </a:extLst>
          </p:cNvPr>
          <p:cNvSpPr/>
          <p:nvPr/>
        </p:nvSpPr>
        <p:spPr>
          <a:xfrm>
            <a:off x="2425827" y="5520354"/>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8" name="Freihandform: Form 27">
            <a:extLst>
              <a:ext uri="{FF2B5EF4-FFF2-40B4-BE49-F238E27FC236}">
                <a16:creationId xmlns:a16="http://schemas.microsoft.com/office/drawing/2014/main" id="{59922530-2402-0D7D-4CFC-CBBB9170900D}"/>
              </a:ext>
            </a:extLst>
          </p:cNvPr>
          <p:cNvSpPr/>
          <p:nvPr/>
        </p:nvSpPr>
        <p:spPr>
          <a:xfrm>
            <a:off x="1625211" y="5520354"/>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9" name="Freihandform: Form 28">
            <a:extLst>
              <a:ext uri="{FF2B5EF4-FFF2-40B4-BE49-F238E27FC236}">
                <a16:creationId xmlns:a16="http://schemas.microsoft.com/office/drawing/2014/main" id="{8CECB0AD-0094-FB7C-2B5B-20ADB186BD57}"/>
              </a:ext>
            </a:extLst>
          </p:cNvPr>
          <p:cNvSpPr/>
          <p:nvPr/>
        </p:nvSpPr>
        <p:spPr>
          <a:xfrm>
            <a:off x="832686" y="5520353"/>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31" name="Rechteck 30">
            <a:extLst>
              <a:ext uri="{FF2B5EF4-FFF2-40B4-BE49-F238E27FC236}">
                <a16:creationId xmlns:a16="http://schemas.microsoft.com/office/drawing/2014/main" id="{122E16E6-ED52-AB5C-D02E-FCE8C164F887}"/>
              </a:ext>
            </a:extLst>
          </p:cNvPr>
          <p:cNvSpPr/>
          <p:nvPr/>
        </p:nvSpPr>
        <p:spPr>
          <a:xfrm rot="16200000">
            <a:off x="57213" y="363475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Unten</a:t>
            </a:r>
          </a:p>
        </p:txBody>
      </p:sp>
      <p:sp>
        <p:nvSpPr>
          <p:cNvPr id="33" name="Rechteck 32">
            <a:extLst>
              <a:ext uri="{FF2B5EF4-FFF2-40B4-BE49-F238E27FC236}">
                <a16:creationId xmlns:a16="http://schemas.microsoft.com/office/drawing/2014/main" id="{5EB1FB7C-4F2F-E636-C118-810D478AE556}"/>
              </a:ext>
            </a:extLst>
          </p:cNvPr>
          <p:cNvSpPr/>
          <p:nvPr/>
        </p:nvSpPr>
        <p:spPr>
          <a:xfrm rot="16200000">
            <a:off x="49124" y="474266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Links</a:t>
            </a:r>
          </a:p>
        </p:txBody>
      </p:sp>
      <p:sp>
        <p:nvSpPr>
          <p:cNvPr id="34" name="Rechteck 33">
            <a:extLst>
              <a:ext uri="{FF2B5EF4-FFF2-40B4-BE49-F238E27FC236}">
                <a16:creationId xmlns:a16="http://schemas.microsoft.com/office/drawing/2014/main" id="{667B8EA0-D268-619F-061E-8817BD4BFC59}"/>
              </a:ext>
            </a:extLst>
          </p:cNvPr>
          <p:cNvSpPr/>
          <p:nvPr/>
        </p:nvSpPr>
        <p:spPr>
          <a:xfrm rot="16200000">
            <a:off x="41033" y="585057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Oben</a:t>
            </a:r>
          </a:p>
        </p:txBody>
      </p:sp>
      <p:sp>
        <p:nvSpPr>
          <p:cNvPr id="35" name="Rechteck 34">
            <a:extLst>
              <a:ext uri="{FF2B5EF4-FFF2-40B4-BE49-F238E27FC236}">
                <a16:creationId xmlns:a16="http://schemas.microsoft.com/office/drawing/2014/main" id="{5788D3D4-1FBA-BE2D-E02D-F5440E7C1911}"/>
              </a:ext>
            </a:extLst>
          </p:cNvPr>
          <p:cNvSpPr/>
          <p:nvPr/>
        </p:nvSpPr>
        <p:spPr>
          <a:xfrm rot="16200000">
            <a:off x="59009" y="2521044"/>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Rechts</a:t>
            </a:r>
          </a:p>
        </p:txBody>
      </p:sp>
      <p:pic>
        <p:nvPicPr>
          <p:cNvPr id="75" name="Grafik 74">
            <a:extLst>
              <a:ext uri="{FF2B5EF4-FFF2-40B4-BE49-F238E27FC236}">
                <a16:creationId xmlns:a16="http://schemas.microsoft.com/office/drawing/2014/main" id="{BE277DBB-4126-5223-F6B9-12D9BB027A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9723" y="5520354"/>
            <a:ext cx="482615" cy="674368"/>
          </a:xfrm>
          <a:prstGeom prst="rect">
            <a:avLst/>
          </a:prstGeom>
        </p:spPr>
      </p:pic>
      <p:pic>
        <p:nvPicPr>
          <p:cNvPr id="69" name="Grafik 68">
            <a:extLst>
              <a:ext uri="{FF2B5EF4-FFF2-40B4-BE49-F238E27FC236}">
                <a16:creationId xmlns:a16="http://schemas.microsoft.com/office/drawing/2014/main" id="{D10ED731-A361-98F3-3F51-307F00A58C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8848" y="5520354"/>
            <a:ext cx="482615" cy="674368"/>
          </a:xfrm>
          <a:prstGeom prst="rect">
            <a:avLst/>
          </a:prstGeom>
        </p:spPr>
      </p:pic>
      <p:pic>
        <p:nvPicPr>
          <p:cNvPr id="71" name="Grafik 70">
            <a:extLst>
              <a:ext uri="{FF2B5EF4-FFF2-40B4-BE49-F238E27FC236}">
                <a16:creationId xmlns:a16="http://schemas.microsoft.com/office/drawing/2014/main" id="{029046D2-668D-BDD2-198B-1BED4CE393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7972" y="5520354"/>
            <a:ext cx="482615" cy="674368"/>
          </a:xfrm>
          <a:prstGeom prst="rect">
            <a:avLst/>
          </a:prstGeom>
        </p:spPr>
      </p:pic>
      <p:pic>
        <p:nvPicPr>
          <p:cNvPr id="59" name="Grafik 58">
            <a:extLst>
              <a:ext uri="{FF2B5EF4-FFF2-40B4-BE49-F238E27FC236}">
                <a16:creationId xmlns:a16="http://schemas.microsoft.com/office/drawing/2014/main" id="{958204D7-1AD6-B3FE-88E3-3DA48F708D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7097" y="5520354"/>
            <a:ext cx="482615" cy="674368"/>
          </a:xfrm>
          <a:prstGeom prst="rect">
            <a:avLst/>
          </a:prstGeom>
        </p:spPr>
      </p:pic>
      <p:pic>
        <p:nvPicPr>
          <p:cNvPr id="85" name="Grafik 84">
            <a:extLst>
              <a:ext uri="{FF2B5EF4-FFF2-40B4-BE49-F238E27FC236}">
                <a16:creationId xmlns:a16="http://schemas.microsoft.com/office/drawing/2014/main" id="{684D9093-2B9D-C511-1752-B0F8A00296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5478" y="5532920"/>
            <a:ext cx="464104" cy="648502"/>
          </a:xfrm>
          <a:prstGeom prst="rect">
            <a:avLst/>
          </a:prstGeom>
        </p:spPr>
      </p:pic>
      <p:pic>
        <p:nvPicPr>
          <p:cNvPr id="67" name="Grafik 66">
            <a:extLst>
              <a:ext uri="{FF2B5EF4-FFF2-40B4-BE49-F238E27FC236}">
                <a16:creationId xmlns:a16="http://schemas.microsoft.com/office/drawing/2014/main" id="{550192D1-3CA3-A914-0E1C-B1E4EC419E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15347" y="5519986"/>
            <a:ext cx="482615" cy="674368"/>
          </a:xfrm>
          <a:prstGeom prst="rect">
            <a:avLst/>
          </a:prstGeom>
        </p:spPr>
      </p:pic>
      <p:pic>
        <p:nvPicPr>
          <p:cNvPr id="57" name="Grafik 56">
            <a:extLst>
              <a:ext uri="{FF2B5EF4-FFF2-40B4-BE49-F238E27FC236}">
                <a16:creationId xmlns:a16="http://schemas.microsoft.com/office/drawing/2014/main" id="{666527EB-B1B1-AD2E-4362-4A9B43A105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34471" y="5519986"/>
            <a:ext cx="482616" cy="674369"/>
          </a:xfrm>
          <a:prstGeom prst="rect">
            <a:avLst/>
          </a:prstGeom>
        </p:spPr>
      </p:pic>
      <p:pic>
        <p:nvPicPr>
          <p:cNvPr id="49" name="Grafik 48">
            <a:extLst>
              <a:ext uri="{FF2B5EF4-FFF2-40B4-BE49-F238E27FC236}">
                <a16:creationId xmlns:a16="http://schemas.microsoft.com/office/drawing/2014/main" id="{F7CD8C5B-0872-F047-627C-464336BDDF6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53596" y="5519985"/>
            <a:ext cx="482616" cy="674370"/>
          </a:xfrm>
          <a:prstGeom prst="rect">
            <a:avLst/>
          </a:prstGeom>
        </p:spPr>
      </p:pic>
      <p:pic>
        <p:nvPicPr>
          <p:cNvPr id="61" name="Grafik 60">
            <a:extLst>
              <a:ext uri="{FF2B5EF4-FFF2-40B4-BE49-F238E27FC236}">
                <a16:creationId xmlns:a16="http://schemas.microsoft.com/office/drawing/2014/main" id="{8BD1FB56-8731-2253-1B83-B4E70A0BED4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469743" y="5519986"/>
            <a:ext cx="482615" cy="674368"/>
          </a:xfrm>
          <a:prstGeom prst="rect">
            <a:avLst/>
          </a:prstGeom>
        </p:spPr>
      </p:pic>
      <p:pic>
        <p:nvPicPr>
          <p:cNvPr id="65" name="Grafik 64">
            <a:extLst>
              <a:ext uri="{FF2B5EF4-FFF2-40B4-BE49-F238E27FC236}">
                <a16:creationId xmlns:a16="http://schemas.microsoft.com/office/drawing/2014/main" id="{E16A6CE9-29EF-FC53-615A-B7A337F9B67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85890" y="5519986"/>
            <a:ext cx="482615" cy="674368"/>
          </a:xfrm>
          <a:prstGeom prst="rect">
            <a:avLst/>
          </a:prstGeom>
        </p:spPr>
      </p:pic>
      <p:pic>
        <p:nvPicPr>
          <p:cNvPr id="47" name="Grafik 46">
            <a:extLst>
              <a:ext uri="{FF2B5EF4-FFF2-40B4-BE49-F238E27FC236}">
                <a16:creationId xmlns:a16="http://schemas.microsoft.com/office/drawing/2014/main" id="{973678B4-FA03-9AAE-51AF-1CBC3EDA7EB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707991" y="5519985"/>
            <a:ext cx="482616" cy="674370"/>
          </a:xfrm>
          <a:prstGeom prst="rect">
            <a:avLst/>
          </a:prstGeom>
        </p:spPr>
      </p:pic>
      <p:pic>
        <p:nvPicPr>
          <p:cNvPr id="51" name="Grafik 50">
            <a:extLst>
              <a:ext uri="{FF2B5EF4-FFF2-40B4-BE49-F238E27FC236}">
                <a16:creationId xmlns:a16="http://schemas.microsoft.com/office/drawing/2014/main" id="{65E6FBCB-D60D-41DE-2E77-B405C2653FA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323211" y="5519985"/>
            <a:ext cx="482616" cy="674370"/>
          </a:xfrm>
          <a:prstGeom prst="rect">
            <a:avLst/>
          </a:prstGeom>
        </p:spPr>
      </p:pic>
      <p:pic>
        <p:nvPicPr>
          <p:cNvPr id="55" name="Grafik 54">
            <a:extLst>
              <a:ext uri="{FF2B5EF4-FFF2-40B4-BE49-F238E27FC236}">
                <a16:creationId xmlns:a16="http://schemas.microsoft.com/office/drawing/2014/main" id="{CAAB25F0-505D-AD75-B7BA-FCCC6E74437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938430" y="5519986"/>
            <a:ext cx="482615" cy="674369"/>
          </a:xfrm>
          <a:prstGeom prst="rect">
            <a:avLst/>
          </a:prstGeom>
        </p:spPr>
      </p:pic>
      <p:pic>
        <p:nvPicPr>
          <p:cNvPr id="73" name="Grafik 72">
            <a:extLst>
              <a:ext uri="{FF2B5EF4-FFF2-40B4-BE49-F238E27FC236}">
                <a16:creationId xmlns:a16="http://schemas.microsoft.com/office/drawing/2014/main" id="{8469B5D8-8531-D27C-15FA-E43F82E28CE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3552424" y="5519986"/>
            <a:ext cx="482615" cy="674368"/>
          </a:xfrm>
          <a:prstGeom prst="rect">
            <a:avLst/>
          </a:prstGeom>
        </p:spPr>
      </p:pic>
      <p:pic>
        <p:nvPicPr>
          <p:cNvPr id="53" name="Grafik 52">
            <a:extLst>
              <a:ext uri="{FF2B5EF4-FFF2-40B4-BE49-F238E27FC236}">
                <a16:creationId xmlns:a16="http://schemas.microsoft.com/office/drawing/2014/main" id="{E25E343F-25F4-B5A6-FE69-F926774BD41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4166417" y="5521765"/>
            <a:ext cx="482616" cy="674370"/>
          </a:xfrm>
          <a:prstGeom prst="rect">
            <a:avLst/>
          </a:prstGeom>
        </p:spPr>
      </p:pic>
      <p:pic>
        <p:nvPicPr>
          <p:cNvPr id="77" name="Grafik 76">
            <a:extLst>
              <a:ext uri="{FF2B5EF4-FFF2-40B4-BE49-F238E27FC236}">
                <a16:creationId xmlns:a16="http://schemas.microsoft.com/office/drawing/2014/main" id="{8D701963-E000-BD53-37F1-6D8B663CA01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803614" y="5519986"/>
            <a:ext cx="482615" cy="674368"/>
          </a:xfrm>
          <a:prstGeom prst="rect">
            <a:avLst/>
          </a:prstGeom>
        </p:spPr>
      </p:pic>
      <p:pic>
        <p:nvPicPr>
          <p:cNvPr id="79" name="Grafik 78">
            <a:extLst>
              <a:ext uri="{FF2B5EF4-FFF2-40B4-BE49-F238E27FC236}">
                <a16:creationId xmlns:a16="http://schemas.microsoft.com/office/drawing/2014/main" id="{291F87D5-1128-C7B3-DFEA-6A7637E40F6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5417607" y="5515175"/>
            <a:ext cx="479171" cy="669556"/>
          </a:xfrm>
          <a:prstGeom prst="rect">
            <a:avLst/>
          </a:prstGeom>
        </p:spPr>
      </p:pic>
      <p:pic>
        <p:nvPicPr>
          <p:cNvPr id="81" name="Grafik 80">
            <a:extLst>
              <a:ext uri="{FF2B5EF4-FFF2-40B4-BE49-F238E27FC236}">
                <a16:creationId xmlns:a16="http://schemas.microsoft.com/office/drawing/2014/main" id="{E6CB7D19-F1B3-FD2C-94FA-731F780FA84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035908" y="5515175"/>
            <a:ext cx="464104" cy="648502"/>
          </a:xfrm>
          <a:prstGeom prst="rect">
            <a:avLst/>
          </a:prstGeom>
        </p:spPr>
      </p:pic>
      <p:pic>
        <p:nvPicPr>
          <p:cNvPr id="83" name="Grafik 82">
            <a:extLst>
              <a:ext uri="{FF2B5EF4-FFF2-40B4-BE49-F238E27FC236}">
                <a16:creationId xmlns:a16="http://schemas.microsoft.com/office/drawing/2014/main" id="{F189DD30-8055-276F-3344-E86775EC00B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6654928" y="5515176"/>
            <a:ext cx="464104" cy="648501"/>
          </a:xfrm>
          <a:prstGeom prst="rect">
            <a:avLst/>
          </a:prstGeom>
        </p:spPr>
      </p:pic>
      <p:pic>
        <p:nvPicPr>
          <p:cNvPr id="44" name="Grafik 43">
            <a:extLst>
              <a:ext uri="{FF2B5EF4-FFF2-40B4-BE49-F238E27FC236}">
                <a16:creationId xmlns:a16="http://schemas.microsoft.com/office/drawing/2014/main" id="{1B38C4D2-E93A-710F-64EA-24134DFF6B0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7270090" y="5499171"/>
            <a:ext cx="482616" cy="674370"/>
          </a:xfrm>
          <a:prstGeom prst="rect">
            <a:avLst/>
          </a:prstGeom>
        </p:spPr>
      </p:pic>
      <p:pic>
        <p:nvPicPr>
          <p:cNvPr id="87" name="Grafik 86">
            <a:extLst>
              <a:ext uri="{FF2B5EF4-FFF2-40B4-BE49-F238E27FC236}">
                <a16:creationId xmlns:a16="http://schemas.microsoft.com/office/drawing/2014/main" id="{7C2945F1-51B2-1E67-995B-7D9247A7D53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7901447" y="5512105"/>
            <a:ext cx="464104" cy="648502"/>
          </a:xfrm>
          <a:prstGeom prst="rect">
            <a:avLst/>
          </a:prstGeom>
        </p:spPr>
      </p:pic>
      <p:pic>
        <p:nvPicPr>
          <p:cNvPr id="89" name="Grafik 88">
            <a:extLst>
              <a:ext uri="{FF2B5EF4-FFF2-40B4-BE49-F238E27FC236}">
                <a16:creationId xmlns:a16="http://schemas.microsoft.com/office/drawing/2014/main" id="{1276F6E4-E6F0-14D6-79C5-CC7BAA0AF2AD}"/>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8520160" y="5508908"/>
            <a:ext cx="464103" cy="648501"/>
          </a:xfrm>
          <a:prstGeom prst="rect">
            <a:avLst/>
          </a:prstGeom>
        </p:spPr>
      </p:pic>
      <p:pic>
        <p:nvPicPr>
          <p:cNvPr id="91" name="Grafik 90">
            <a:extLst>
              <a:ext uri="{FF2B5EF4-FFF2-40B4-BE49-F238E27FC236}">
                <a16:creationId xmlns:a16="http://schemas.microsoft.com/office/drawing/2014/main" id="{35DC2003-B838-EA60-5E36-F3FC432DF0EF}"/>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9136719" y="5508907"/>
            <a:ext cx="464103" cy="648501"/>
          </a:xfrm>
          <a:prstGeom prst="rect">
            <a:avLst/>
          </a:prstGeom>
        </p:spPr>
      </p:pic>
      <p:pic>
        <p:nvPicPr>
          <p:cNvPr id="93" name="Grafik 92">
            <a:extLst>
              <a:ext uri="{FF2B5EF4-FFF2-40B4-BE49-F238E27FC236}">
                <a16:creationId xmlns:a16="http://schemas.microsoft.com/office/drawing/2014/main" id="{1871A80A-9E36-31D2-1EC3-9508E85F60B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9763598" y="5508907"/>
            <a:ext cx="464103" cy="648501"/>
          </a:xfrm>
          <a:prstGeom prst="rect">
            <a:avLst/>
          </a:prstGeom>
        </p:spPr>
      </p:pic>
      <p:sp>
        <p:nvSpPr>
          <p:cNvPr id="3" name="Rechteck 2">
            <a:extLst>
              <a:ext uri="{FF2B5EF4-FFF2-40B4-BE49-F238E27FC236}">
                <a16:creationId xmlns:a16="http://schemas.microsoft.com/office/drawing/2014/main" id="{7B3B7EE5-FBCF-E35A-45EC-A77B55F1C539}"/>
              </a:ext>
            </a:extLst>
          </p:cNvPr>
          <p:cNvSpPr/>
          <p:nvPr/>
        </p:nvSpPr>
        <p:spPr>
          <a:xfrm>
            <a:off x="3843211" y="2834479"/>
            <a:ext cx="744942"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AR</a:t>
            </a:r>
          </a:p>
        </p:txBody>
      </p:sp>
      <p:pic>
        <p:nvPicPr>
          <p:cNvPr id="4" name="Grafik 3">
            <a:extLst>
              <a:ext uri="{FF2B5EF4-FFF2-40B4-BE49-F238E27FC236}">
                <a16:creationId xmlns:a16="http://schemas.microsoft.com/office/drawing/2014/main" id="{75F22F3C-ED5F-F13C-3D75-4CBB39C24AAF}"/>
              </a:ext>
            </a:extLst>
          </p:cNvPr>
          <p:cNvPicPr>
            <a:picLocks noChangeAspect="1"/>
          </p:cNvPicPr>
          <p:nvPr/>
        </p:nvPicPr>
        <p:blipFill>
          <a:blip r:embed="rId41">
            <a:extLst>
              <a:ext uri="{96DAC541-7B7A-43D3-8B79-37D633B846F1}">
                <asvg:svgBlip xmlns:asvg="http://schemas.microsoft.com/office/drawing/2016/SVG/main" r:embed="rId42"/>
              </a:ext>
            </a:extLst>
          </a:blip>
          <a:srcRect l="30" r="30"/>
          <a:stretch/>
        </p:blipFill>
        <p:spPr>
          <a:xfrm>
            <a:off x="819461" y="3328014"/>
            <a:ext cx="744498" cy="1040923"/>
          </a:xfrm>
          <a:prstGeom prst="rect">
            <a:avLst/>
          </a:prstGeom>
        </p:spPr>
      </p:pic>
      <p:sp>
        <p:nvSpPr>
          <p:cNvPr id="5" name="Pfeil: nach rechts 4">
            <a:extLst>
              <a:ext uri="{FF2B5EF4-FFF2-40B4-BE49-F238E27FC236}">
                <a16:creationId xmlns:a16="http://schemas.microsoft.com/office/drawing/2014/main" id="{245C6303-06D9-91C9-F317-63ABD36CABD8}"/>
              </a:ext>
            </a:extLst>
          </p:cNvPr>
          <p:cNvSpPr/>
          <p:nvPr/>
        </p:nvSpPr>
        <p:spPr>
          <a:xfrm>
            <a:off x="3293273"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 name="Pfeil: nach rechts 5">
            <a:extLst>
              <a:ext uri="{FF2B5EF4-FFF2-40B4-BE49-F238E27FC236}">
                <a16:creationId xmlns:a16="http://schemas.microsoft.com/office/drawing/2014/main" id="{D19E522A-AA72-76E3-7F6C-5AC23DCC6D22}"/>
              </a:ext>
            </a:extLst>
          </p:cNvPr>
          <p:cNvSpPr/>
          <p:nvPr/>
        </p:nvSpPr>
        <p:spPr>
          <a:xfrm>
            <a:off x="4710657"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Pfeil: nach rechts 7">
            <a:extLst>
              <a:ext uri="{FF2B5EF4-FFF2-40B4-BE49-F238E27FC236}">
                <a16:creationId xmlns:a16="http://schemas.microsoft.com/office/drawing/2014/main" id="{237906EB-5C6A-DF54-ABA5-AEF4AFE0213E}"/>
              </a:ext>
            </a:extLst>
          </p:cNvPr>
          <p:cNvSpPr/>
          <p:nvPr/>
        </p:nvSpPr>
        <p:spPr>
          <a:xfrm rot="10800000">
            <a:off x="4710657" y="47060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4F4C4C57-024E-5D2F-2ED0-E637A68AC344}"/>
              </a:ext>
            </a:extLst>
          </p:cNvPr>
          <p:cNvSpPr/>
          <p:nvPr/>
        </p:nvSpPr>
        <p:spPr>
          <a:xfrm>
            <a:off x="3293273" y="1502229"/>
            <a:ext cx="1844818"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Spielverlauf</a:t>
            </a:r>
          </a:p>
        </p:txBody>
      </p:sp>
      <p:sp>
        <p:nvSpPr>
          <p:cNvPr id="12" name="Pfeil: nach rechts 11">
            <a:extLst>
              <a:ext uri="{FF2B5EF4-FFF2-40B4-BE49-F238E27FC236}">
                <a16:creationId xmlns:a16="http://schemas.microsoft.com/office/drawing/2014/main" id="{FF60DB3D-1DAA-CFC8-F111-7CBF34E2D789}"/>
              </a:ext>
            </a:extLst>
          </p:cNvPr>
          <p:cNvSpPr/>
          <p:nvPr/>
        </p:nvSpPr>
        <p:spPr>
          <a:xfrm rot="5400000">
            <a:off x="4001964" y="23194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14" name="Grafik 13">
            <a:extLst>
              <a:ext uri="{FF2B5EF4-FFF2-40B4-BE49-F238E27FC236}">
                <a16:creationId xmlns:a16="http://schemas.microsoft.com/office/drawing/2014/main" id="{3B8078EE-1D47-F015-FC59-DF62708ECC90}"/>
              </a:ext>
            </a:extLst>
          </p:cNvPr>
          <p:cNvPicPr>
            <a:picLocks noChangeAspect="1"/>
          </p:cNvPicPr>
          <p:nvPr/>
        </p:nvPicPr>
        <p:blipFill>
          <a:blip r:embed="rId21">
            <a:extLst>
              <a:ext uri="{96DAC541-7B7A-43D3-8B79-37D633B846F1}">
                <asvg:svgBlip xmlns:asvg="http://schemas.microsoft.com/office/drawing/2016/SVG/main" r:embed="rId22"/>
              </a:ext>
            </a:extLst>
          </a:blip>
          <a:srcRect l="44" r="44"/>
          <a:stretch/>
        </p:blipFill>
        <p:spPr>
          <a:xfrm>
            <a:off x="832686" y="2212499"/>
            <a:ext cx="744016" cy="1040555"/>
          </a:xfrm>
          <a:prstGeom prst="rect">
            <a:avLst/>
          </a:prstGeom>
        </p:spPr>
      </p:pic>
      <p:pic>
        <p:nvPicPr>
          <p:cNvPr id="17" name="Grafik 16">
            <a:extLst>
              <a:ext uri="{FF2B5EF4-FFF2-40B4-BE49-F238E27FC236}">
                <a16:creationId xmlns:a16="http://schemas.microsoft.com/office/drawing/2014/main" id="{762085BA-644C-C633-B733-91E5CC08F943}"/>
              </a:ext>
            </a:extLst>
          </p:cNvPr>
          <p:cNvPicPr>
            <a:picLocks noChangeAspect="1"/>
          </p:cNvPicPr>
          <p:nvPr/>
        </p:nvPicPr>
        <p:blipFill>
          <a:blip r:embed="rId21">
            <a:extLst>
              <a:ext uri="{96DAC541-7B7A-43D3-8B79-37D633B846F1}">
                <asvg:svgBlip xmlns:asvg="http://schemas.microsoft.com/office/drawing/2016/SVG/main" r:embed="rId22"/>
              </a:ext>
            </a:extLst>
          </a:blip>
          <a:srcRect l="30" r="30"/>
          <a:stretch/>
        </p:blipFill>
        <p:spPr>
          <a:xfrm>
            <a:off x="1625211" y="2212500"/>
            <a:ext cx="749914" cy="1048494"/>
          </a:xfrm>
          <a:prstGeom prst="rect">
            <a:avLst/>
          </a:prstGeom>
        </p:spPr>
      </p:pic>
      <p:pic>
        <p:nvPicPr>
          <p:cNvPr id="18" name="Grafik 17">
            <a:extLst>
              <a:ext uri="{FF2B5EF4-FFF2-40B4-BE49-F238E27FC236}">
                <a16:creationId xmlns:a16="http://schemas.microsoft.com/office/drawing/2014/main" id="{FACDE4A4-DCEC-32D1-7312-325B717BBC32}"/>
              </a:ext>
            </a:extLst>
          </p:cNvPr>
          <p:cNvPicPr>
            <a:picLocks noChangeAspect="1"/>
          </p:cNvPicPr>
          <p:nvPr/>
        </p:nvPicPr>
        <p:blipFill>
          <a:blip r:embed="rId9">
            <a:extLst>
              <a:ext uri="{96DAC541-7B7A-43D3-8B79-37D633B846F1}">
                <asvg:svgBlip xmlns:asvg="http://schemas.microsoft.com/office/drawing/2016/SVG/main" r:embed="rId10"/>
              </a:ext>
            </a:extLst>
          </a:blip>
          <a:srcRect l="30" r="30"/>
          <a:stretch/>
        </p:blipFill>
        <p:spPr>
          <a:xfrm>
            <a:off x="2423118" y="2212499"/>
            <a:ext cx="749914" cy="1048494"/>
          </a:xfrm>
          <a:prstGeom prst="rect">
            <a:avLst/>
          </a:prstGeom>
        </p:spPr>
      </p:pic>
      <p:sp>
        <p:nvSpPr>
          <p:cNvPr id="23" name="Freihandform: Form 22">
            <a:extLst>
              <a:ext uri="{FF2B5EF4-FFF2-40B4-BE49-F238E27FC236}">
                <a16:creationId xmlns:a16="http://schemas.microsoft.com/office/drawing/2014/main" id="{FB7A8AB3-AB7E-A574-E3C9-BBD441FF910E}"/>
              </a:ext>
            </a:extLst>
          </p:cNvPr>
          <p:cNvSpPr/>
          <p:nvPr/>
        </p:nvSpPr>
        <p:spPr>
          <a:xfrm>
            <a:off x="5527331" y="2588886"/>
            <a:ext cx="485842" cy="2905530"/>
          </a:xfrm>
          <a:custGeom>
            <a:avLst/>
            <a:gdLst>
              <a:gd name="connsiteX0" fmla="*/ -552 w 485842"/>
              <a:gd name="connsiteY0" fmla="*/ -196 h 2905530"/>
              <a:gd name="connsiteX1" fmla="*/ 485291 w 485842"/>
              <a:gd name="connsiteY1" fmla="*/ -196 h 2905530"/>
              <a:gd name="connsiteX2" fmla="*/ 485291 w 485842"/>
              <a:gd name="connsiteY2" fmla="*/ 2905334 h 2905530"/>
              <a:gd name="connsiteX3" fmla="*/ -552 w 485842"/>
              <a:gd name="connsiteY3" fmla="*/ 2905334 h 2905530"/>
            </a:gdLst>
            <a:ahLst/>
            <a:cxnLst>
              <a:cxn ang="0">
                <a:pos x="connsiteX0" y="connsiteY0"/>
              </a:cxn>
              <a:cxn ang="0">
                <a:pos x="connsiteX1" y="connsiteY1"/>
              </a:cxn>
              <a:cxn ang="0">
                <a:pos x="connsiteX2" y="connsiteY2"/>
              </a:cxn>
              <a:cxn ang="0">
                <a:pos x="connsiteX3" y="connsiteY3"/>
              </a:cxn>
            </a:cxnLst>
            <a:rect l="l" t="t" r="r" b="b"/>
            <a:pathLst>
              <a:path w="485842" h="2905530">
                <a:moveTo>
                  <a:pt x="-552" y="-196"/>
                </a:moveTo>
                <a:lnTo>
                  <a:pt x="485291" y="-196"/>
                </a:lnTo>
                <a:lnTo>
                  <a:pt x="485291" y="2905334"/>
                </a:lnTo>
                <a:lnTo>
                  <a:pt x="-552" y="2905334"/>
                </a:lnTo>
                <a:close/>
              </a:path>
            </a:pathLst>
          </a:custGeom>
          <a:solidFill>
            <a:srgbClr val="156082"/>
          </a:solidFill>
          <a:ln w="9525" cap="flat">
            <a:noFill/>
            <a:prstDash val="solid"/>
            <a:miter/>
          </a:ln>
        </p:spPr>
        <p:txBody>
          <a:bodyPr rtlCol="0" anchor="ctr"/>
          <a:lstStyle/>
          <a:p>
            <a:endParaRPr lang="de-DE"/>
          </a:p>
        </p:txBody>
      </p:sp>
      <p:sp>
        <p:nvSpPr>
          <p:cNvPr id="30" name="Freihandform: Form 29">
            <a:extLst>
              <a:ext uri="{FF2B5EF4-FFF2-40B4-BE49-F238E27FC236}">
                <a16:creationId xmlns:a16="http://schemas.microsoft.com/office/drawing/2014/main" id="{01392D8F-CAF4-77BA-A1A7-132E7EBA4105}"/>
              </a:ext>
            </a:extLst>
          </p:cNvPr>
          <p:cNvSpPr/>
          <p:nvPr/>
        </p:nvSpPr>
        <p:spPr>
          <a:xfrm>
            <a:off x="6146542" y="4313152"/>
            <a:ext cx="485842" cy="1181264"/>
          </a:xfrm>
          <a:custGeom>
            <a:avLst/>
            <a:gdLst>
              <a:gd name="connsiteX0" fmla="*/ -552 w 485842"/>
              <a:gd name="connsiteY0" fmla="*/ -196 h 1181264"/>
              <a:gd name="connsiteX1" fmla="*/ 485291 w 485842"/>
              <a:gd name="connsiteY1" fmla="*/ -196 h 1181264"/>
              <a:gd name="connsiteX2" fmla="*/ 485291 w 485842"/>
              <a:gd name="connsiteY2" fmla="*/ 1181069 h 1181264"/>
              <a:gd name="connsiteX3" fmla="*/ -552 w 485842"/>
              <a:gd name="connsiteY3" fmla="*/ 1181069 h 1181264"/>
            </a:gdLst>
            <a:ahLst/>
            <a:cxnLst>
              <a:cxn ang="0">
                <a:pos x="connsiteX0" y="connsiteY0"/>
              </a:cxn>
              <a:cxn ang="0">
                <a:pos x="connsiteX1" y="connsiteY1"/>
              </a:cxn>
              <a:cxn ang="0">
                <a:pos x="connsiteX2" y="connsiteY2"/>
              </a:cxn>
              <a:cxn ang="0">
                <a:pos x="connsiteX3" y="connsiteY3"/>
              </a:cxn>
            </a:cxnLst>
            <a:rect l="l" t="t" r="r" b="b"/>
            <a:pathLst>
              <a:path w="485842" h="1181264">
                <a:moveTo>
                  <a:pt x="-552" y="-196"/>
                </a:moveTo>
                <a:lnTo>
                  <a:pt x="485291" y="-196"/>
                </a:lnTo>
                <a:lnTo>
                  <a:pt x="485291" y="1181069"/>
                </a:lnTo>
                <a:lnTo>
                  <a:pt x="-552" y="1181069"/>
                </a:lnTo>
                <a:close/>
              </a:path>
            </a:pathLst>
          </a:custGeom>
          <a:solidFill>
            <a:srgbClr val="E97132"/>
          </a:solidFill>
          <a:ln w="9525" cap="flat">
            <a:noFill/>
            <a:prstDash val="solid"/>
            <a:miter/>
          </a:ln>
        </p:spPr>
        <p:txBody>
          <a:bodyPr rtlCol="0" anchor="ctr"/>
          <a:lstStyle/>
          <a:p>
            <a:endParaRPr lang="de-DE"/>
          </a:p>
        </p:txBody>
      </p:sp>
      <p:sp>
        <p:nvSpPr>
          <p:cNvPr id="32" name="Freihandform: Form 31">
            <a:extLst>
              <a:ext uri="{FF2B5EF4-FFF2-40B4-BE49-F238E27FC236}">
                <a16:creationId xmlns:a16="http://schemas.microsoft.com/office/drawing/2014/main" id="{81731469-9743-3AB6-8447-251DE6ECD1AF}"/>
              </a:ext>
            </a:extLst>
          </p:cNvPr>
          <p:cNvSpPr/>
          <p:nvPr/>
        </p:nvSpPr>
        <p:spPr>
          <a:xfrm>
            <a:off x="6765753" y="4675152"/>
            <a:ext cx="485842" cy="819264"/>
          </a:xfrm>
          <a:custGeom>
            <a:avLst/>
            <a:gdLst>
              <a:gd name="connsiteX0" fmla="*/ -552 w 485842"/>
              <a:gd name="connsiteY0" fmla="*/ -196 h 819264"/>
              <a:gd name="connsiteX1" fmla="*/ 485291 w 485842"/>
              <a:gd name="connsiteY1" fmla="*/ -196 h 819264"/>
              <a:gd name="connsiteX2" fmla="*/ 485291 w 485842"/>
              <a:gd name="connsiteY2" fmla="*/ 819068 h 819264"/>
              <a:gd name="connsiteX3" fmla="*/ -552 w 485842"/>
              <a:gd name="connsiteY3" fmla="*/ 819068 h 819264"/>
            </a:gdLst>
            <a:ahLst/>
            <a:cxnLst>
              <a:cxn ang="0">
                <a:pos x="connsiteX0" y="connsiteY0"/>
              </a:cxn>
              <a:cxn ang="0">
                <a:pos x="connsiteX1" y="connsiteY1"/>
              </a:cxn>
              <a:cxn ang="0">
                <a:pos x="connsiteX2" y="connsiteY2"/>
              </a:cxn>
              <a:cxn ang="0">
                <a:pos x="connsiteX3" y="connsiteY3"/>
              </a:cxn>
            </a:cxnLst>
            <a:rect l="l" t="t" r="r" b="b"/>
            <a:pathLst>
              <a:path w="485842" h="819264">
                <a:moveTo>
                  <a:pt x="-552" y="-196"/>
                </a:moveTo>
                <a:lnTo>
                  <a:pt x="485291" y="-196"/>
                </a:lnTo>
                <a:lnTo>
                  <a:pt x="485291" y="819068"/>
                </a:lnTo>
                <a:lnTo>
                  <a:pt x="-552" y="819068"/>
                </a:lnTo>
                <a:close/>
              </a:path>
            </a:pathLst>
          </a:custGeom>
          <a:solidFill>
            <a:srgbClr val="196B24"/>
          </a:solidFill>
          <a:ln w="9525" cap="flat">
            <a:noFill/>
            <a:prstDash val="solid"/>
            <a:miter/>
          </a:ln>
        </p:spPr>
        <p:txBody>
          <a:bodyPr rtlCol="0" anchor="ctr"/>
          <a:lstStyle/>
          <a:p>
            <a:endParaRPr lang="de-DE"/>
          </a:p>
        </p:txBody>
      </p:sp>
      <p:sp>
        <p:nvSpPr>
          <p:cNvPr id="36" name="Freihandform: Form 35">
            <a:extLst>
              <a:ext uri="{FF2B5EF4-FFF2-40B4-BE49-F238E27FC236}">
                <a16:creationId xmlns:a16="http://schemas.microsoft.com/office/drawing/2014/main" id="{7C5C5252-D564-ABDB-6235-BE6EC81BEFB3}"/>
              </a:ext>
            </a:extLst>
          </p:cNvPr>
          <p:cNvSpPr/>
          <p:nvPr/>
        </p:nvSpPr>
        <p:spPr>
          <a:xfrm>
            <a:off x="7375439" y="4913311"/>
            <a:ext cx="495369" cy="581106"/>
          </a:xfrm>
          <a:custGeom>
            <a:avLst/>
            <a:gdLst>
              <a:gd name="connsiteX0" fmla="*/ -552 w 495369"/>
              <a:gd name="connsiteY0" fmla="*/ -196 h 581106"/>
              <a:gd name="connsiteX1" fmla="*/ 494817 w 495369"/>
              <a:gd name="connsiteY1" fmla="*/ -196 h 581106"/>
              <a:gd name="connsiteX2" fmla="*/ 494817 w 495369"/>
              <a:gd name="connsiteY2" fmla="*/ 580910 h 581106"/>
              <a:gd name="connsiteX3" fmla="*/ -552 w 495369"/>
              <a:gd name="connsiteY3" fmla="*/ 580910 h 581106"/>
            </a:gdLst>
            <a:ahLst/>
            <a:cxnLst>
              <a:cxn ang="0">
                <a:pos x="connsiteX0" y="connsiteY0"/>
              </a:cxn>
              <a:cxn ang="0">
                <a:pos x="connsiteX1" y="connsiteY1"/>
              </a:cxn>
              <a:cxn ang="0">
                <a:pos x="connsiteX2" y="connsiteY2"/>
              </a:cxn>
              <a:cxn ang="0">
                <a:pos x="connsiteX3" y="connsiteY3"/>
              </a:cxn>
            </a:cxnLst>
            <a:rect l="l" t="t" r="r" b="b"/>
            <a:pathLst>
              <a:path w="495369" h="581106">
                <a:moveTo>
                  <a:pt x="-552" y="-196"/>
                </a:moveTo>
                <a:lnTo>
                  <a:pt x="494817" y="-196"/>
                </a:lnTo>
                <a:lnTo>
                  <a:pt x="494817" y="580910"/>
                </a:lnTo>
                <a:lnTo>
                  <a:pt x="-552" y="580910"/>
                </a:lnTo>
                <a:close/>
              </a:path>
            </a:pathLst>
          </a:custGeom>
          <a:solidFill>
            <a:srgbClr val="0F9ED5"/>
          </a:solidFill>
          <a:ln w="9525" cap="flat">
            <a:noFill/>
            <a:prstDash val="solid"/>
            <a:miter/>
          </a:ln>
        </p:spPr>
        <p:txBody>
          <a:bodyPr rtlCol="0" anchor="ctr"/>
          <a:lstStyle/>
          <a:p>
            <a:endParaRPr lang="de-DE"/>
          </a:p>
        </p:txBody>
      </p:sp>
      <p:sp>
        <p:nvSpPr>
          <p:cNvPr id="37" name="Freihandform: Form 36">
            <a:extLst>
              <a:ext uri="{FF2B5EF4-FFF2-40B4-BE49-F238E27FC236}">
                <a16:creationId xmlns:a16="http://schemas.microsoft.com/office/drawing/2014/main" id="{C9BAD337-48AE-C4E7-8531-CFA751763B9F}"/>
              </a:ext>
            </a:extLst>
          </p:cNvPr>
          <p:cNvSpPr/>
          <p:nvPr/>
        </p:nvSpPr>
        <p:spPr>
          <a:xfrm>
            <a:off x="7994650" y="5246732"/>
            <a:ext cx="485842" cy="247684"/>
          </a:xfrm>
          <a:custGeom>
            <a:avLst/>
            <a:gdLst>
              <a:gd name="connsiteX0" fmla="*/ -552 w 485842"/>
              <a:gd name="connsiteY0" fmla="*/ -196 h 247684"/>
              <a:gd name="connsiteX1" fmla="*/ 485291 w 485842"/>
              <a:gd name="connsiteY1" fmla="*/ -196 h 247684"/>
              <a:gd name="connsiteX2" fmla="*/ 485291 w 485842"/>
              <a:gd name="connsiteY2" fmla="*/ 247489 h 247684"/>
              <a:gd name="connsiteX3" fmla="*/ -552 w 485842"/>
              <a:gd name="connsiteY3" fmla="*/ 247489 h 247684"/>
            </a:gdLst>
            <a:ahLst/>
            <a:cxnLst>
              <a:cxn ang="0">
                <a:pos x="connsiteX0" y="connsiteY0"/>
              </a:cxn>
              <a:cxn ang="0">
                <a:pos x="connsiteX1" y="connsiteY1"/>
              </a:cxn>
              <a:cxn ang="0">
                <a:pos x="connsiteX2" y="connsiteY2"/>
              </a:cxn>
              <a:cxn ang="0">
                <a:pos x="connsiteX3" y="connsiteY3"/>
              </a:cxn>
            </a:cxnLst>
            <a:rect l="l" t="t" r="r" b="b"/>
            <a:pathLst>
              <a:path w="485842" h="247684">
                <a:moveTo>
                  <a:pt x="-552" y="-196"/>
                </a:moveTo>
                <a:lnTo>
                  <a:pt x="485291" y="-196"/>
                </a:lnTo>
                <a:lnTo>
                  <a:pt x="485291" y="247489"/>
                </a:lnTo>
                <a:lnTo>
                  <a:pt x="-552" y="247489"/>
                </a:lnTo>
                <a:close/>
              </a:path>
            </a:pathLst>
          </a:custGeom>
          <a:solidFill>
            <a:srgbClr val="A02B93"/>
          </a:solidFill>
          <a:ln w="9525" cap="flat">
            <a:noFill/>
            <a:prstDash val="solid"/>
            <a:miter/>
          </a:ln>
        </p:spPr>
        <p:txBody>
          <a:bodyPr rtlCol="0" anchor="ctr"/>
          <a:lstStyle/>
          <a:p>
            <a:endParaRPr lang="de-DE"/>
          </a:p>
        </p:txBody>
      </p:sp>
      <p:sp>
        <p:nvSpPr>
          <p:cNvPr id="38" name="Freihandform: Form 37">
            <a:extLst>
              <a:ext uri="{FF2B5EF4-FFF2-40B4-BE49-F238E27FC236}">
                <a16:creationId xmlns:a16="http://schemas.microsoft.com/office/drawing/2014/main" id="{4D50F201-ADB2-BB2C-07AB-1EA9BA636757}"/>
              </a:ext>
            </a:extLst>
          </p:cNvPr>
          <p:cNvSpPr/>
          <p:nvPr/>
        </p:nvSpPr>
        <p:spPr>
          <a:xfrm>
            <a:off x="8613861" y="5427732"/>
            <a:ext cx="485842" cy="66684"/>
          </a:xfrm>
          <a:custGeom>
            <a:avLst/>
            <a:gdLst>
              <a:gd name="connsiteX0" fmla="*/ -552 w 485842"/>
              <a:gd name="connsiteY0" fmla="*/ -196 h 66684"/>
              <a:gd name="connsiteX1" fmla="*/ 485291 w 485842"/>
              <a:gd name="connsiteY1" fmla="*/ -196 h 66684"/>
              <a:gd name="connsiteX2" fmla="*/ 485291 w 485842"/>
              <a:gd name="connsiteY2" fmla="*/ 66488 h 66684"/>
              <a:gd name="connsiteX3" fmla="*/ -552 w 485842"/>
              <a:gd name="connsiteY3" fmla="*/ 66488 h 66684"/>
            </a:gdLst>
            <a:ahLst/>
            <a:cxnLst>
              <a:cxn ang="0">
                <a:pos x="connsiteX0" y="connsiteY0"/>
              </a:cxn>
              <a:cxn ang="0">
                <a:pos x="connsiteX1" y="connsiteY1"/>
              </a:cxn>
              <a:cxn ang="0">
                <a:pos x="connsiteX2" y="connsiteY2"/>
              </a:cxn>
              <a:cxn ang="0">
                <a:pos x="connsiteX3" y="connsiteY3"/>
              </a:cxn>
            </a:cxnLst>
            <a:rect l="l" t="t" r="r" b="b"/>
            <a:pathLst>
              <a:path w="485842" h="66684">
                <a:moveTo>
                  <a:pt x="-552" y="-196"/>
                </a:moveTo>
                <a:lnTo>
                  <a:pt x="485291" y="-196"/>
                </a:lnTo>
                <a:lnTo>
                  <a:pt x="485291" y="66488"/>
                </a:lnTo>
                <a:lnTo>
                  <a:pt x="-552" y="66488"/>
                </a:lnTo>
                <a:close/>
              </a:path>
            </a:pathLst>
          </a:custGeom>
          <a:solidFill>
            <a:srgbClr val="4EA72E"/>
          </a:solidFill>
          <a:ln w="9525" cap="flat">
            <a:noFill/>
            <a:prstDash val="solid"/>
            <a:miter/>
          </a:ln>
        </p:spPr>
        <p:txBody>
          <a:bodyPr rtlCol="0" anchor="ctr"/>
          <a:lstStyle/>
          <a:p>
            <a:endParaRPr lang="de-DE"/>
          </a:p>
        </p:txBody>
      </p:sp>
      <p:sp>
        <p:nvSpPr>
          <p:cNvPr id="40" name="Textfeld 39">
            <a:extLst>
              <a:ext uri="{FF2B5EF4-FFF2-40B4-BE49-F238E27FC236}">
                <a16:creationId xmlns:a16="http://schemas.microsoft.com/office/drawing/2014/main" id="{05561C55-EAE8-E61A-9DB7-C9A4F077E309}"/>
              </a:ext>
            </a:extLst>
          </p:cNvPr>
          <p:cNvSpPr txBox="1"/>
          <p:nvPr/>
        </p:nvSpPr>
        <p:spPr>
          <a:xfrm>
            <a:off x="5492620" y="2295482"/>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49,96</a:t>
            </a:r>
          </a:p>
        </p:txBody>
      </p:sp>
      <p:sp>
        <p:nvSpPr>
          <p:cNvPr id="41" name="Textfeld 40">
            <a:extLst>
              <a:ext uri="{FF2B5EF4-FFF2-40B4-BE49-F238E27FC236}">
                <a16:creationId xmlns:a16="http://schemas.microsoft.com/office/drawing/2014/main" id="{88955F0D-6F08-DDEE-5599-49ADD32EE959}"/>
              </a:ext>
            </a:extLst>
          </p:cNvPr>
          <p:cNvSpPr txBox="1"/>
          <p:nvPr/>
        </p:nvSpPr>
        <p:spPr>
          <a:xfrm>
            <a:off x="6110898" y="4029274"/>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20,28</a:t>
            </a:r>
          </a:p>
        </p:txBody>
      </p:sp>
      <p:sp>
        <p:nvSpPr>
          <p:cNvPr id="42" name="Textfeld 41">
            <a:extLst>
              <a:ext uri="{FF2B5EF4-FFF2-40B4-BE49-F238E27FC236}">
                <a16:creationId xmlns:a16="http://schemas.microsoft.com/office/drawing/2014/main" id="{3138F429-826D-A54B-047A-25454A994B94}"/>
              </a:ext>
            </a:extLst>
          </p:cNvPr>
          <p:cNvSpPr txBox="1"/>
          <p:nvPr/>
        </p:nvSpPr>
        <p:spPr>
          <a:xfrm>
            <a:off x="6729176" y="4381748"/>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14,16</a:t>
            </a:r>
          </a:p>
        </p:txBody>
      </p:sp>
      <p:sp>
        <p:nvSpPr>
          <p:cNvPr id="43" name="Textfeld 42">
            <a:extLst>
              <a:ext uri="{FF2B5EF4-FFF2-40B4-BE49-F238E27FC236}">
                <a16:creationId xmlns:a16="http://schemas.microsoft.com/office/drawing/2014/main" id="{27FF46C7-1D13-F889-FF23-0F16F0AD2B2E}"/>
              </a:ext>
            </a:extLst>
          </p:cNvPr>
          <p:cNvSpPr txBox="1"/>
          <p:nvPr/>
        </p:nvSpPr>
        <p:spPr>
          <a:xfrm>
            <a:off x="7347453" y="4619906"/>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10,09</a:t>
            </a:r>
          </a:p>
        </p:txBody>
      </p:sp>
      <p:sp>
        <p:nvSpPr>
          <p:cNvPr id="45" name="Textfeld 44">
            <a:extLst>
              <a:ext uri="{FF2B5EF4-FFF2-40B4-BE49-F238E27FC236}">
                <a16:creationId xmlns:a16="http://schemas.microsoft.com/office/drawing/2014/main" id="{63D64D1F-2FFF-2714-F4D2-B712FED3212C}"/>
              </a:ext>
            </a:extLst>
          </p:cNvPr>
          <p:cNvSpPr txBox="1"/>
          <p:nvPr/>
        </p:nvSpPr>
        <p:spPr>
          <a:xfrm>
            <a:off x="8046962" y="4953328"/>
            <a:ext cx="401985"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4,3</a:t>
            </a:r>
          </a:p>
        </p:txBody>
      </p:sp>
      <p:sp>
        <p:nvSpPr>
          <p:cNvPr id="46" name="Textfeld 45">
            <a:extLst>
              <a:ext uri="{FF2B5EF4-FFF2-40B4-BE49-F238E27FC236}">
                <a16:creationId xmlns:a16="http://schemas.microsoft.com/office/drawing/2014/main" id="{D4B64DD4-741E-15F5-61B6-1D630E33F2B3}"/>
              </a:ext>
            </a:extLst>
          </p:cNvPr>
          <p:cNvSpPr txBox="1"/>
          <p:nvPr/>
        </p:nvSpPr>
        <p:spPr>
          <a:xfrm>
            <a:off x="8665250" y="5134328"/>
            <a:ext cx="401985"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1,2</a:t>
            </a:r>
          </a:p>
        </p:txBody>
      </p:sp>
      <p:sp>
        <p:nvSpPr>
          <p:cNvPr id="48" name="Textfeld 47">
            <a:extLst>
              <a:ext uri="{FF2B5EF4-FFF2-40B4-BE49-F238E27FC236}">
                <a16:creationId xmlns:a16="http://schemas.microsoft.com/office/drawing/2014/main" id="{CD52D46B-7BC0-8647-0F6B-C34AA9AF9F21}"/>
              </a:ext>
            </a:extLst>
          </p:cNvPr>
          <p:cNvSpPr txBox="1"/>
          <p:nvPr/>
        </p:nvSpPr>
        <p:spPr>
          <a:xfrm>
            <a:off x="934585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0" name="Textfeld 49">
            <a:extLst>
              <a:ext uri="{FF2B5EF4-FFF2-40B4-BE49-F238E27FC236}">
                <a16:creationId xmlns:a16="http://schemas.microsoft.com/office/drawing/2014/main" id="{5164D32A-FBD1-3B46-F95F-E7C519EA7CDC}"/>
              </a:ext>
            </a:extLst>
          </p:cNvPr>
          <p:cNvSpPr txBox="1"/>
          <p:nvPr/>
        </p:nvSpPr>
        <p:spPr>
          <a:xfrm>
            <a:off x="996413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2" name="Textfeld 51">
            <a:extLst>
              <a:ext uri="{FF2B5EF4-FFF2-40B4-BE49-F238E27FC236}">
                <a16:creationId xmlns:a16="http://schemas.microsoft.com/office/drawing/2014/main" id="{AD831807-04C8-528F-49B3-435EECE47B9C}"/>
              </a:ext>
            </a:extLst>
          </p:cNvPr>
          <p:cNvSpPr txBox="1"/>
          <p:nvPr/>
        </p:nvSpPr>
        <p:spPr>
          <a:xfrm>
            <a:off x="1058239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4" name="Textfeld 53">
            <a:extLst>
              <a:ext uri="{FF2B5EF4-FFF2-40B4-BE49-F238E27FC236}">
                <a16:creationId xmlns:a16="http://schemas.microsoft.com/office/drawing/2014/main" id="{57C91DA3-47CF-400E-53F9-020FA0B83357}"/>
              </a:ext>
            </a:extLst>
          </p:cNvPr>
          <p:cNvSpPr txBox="1"/>
          <p:nvPr/>
        </p:nvSpPr>
        <p:spPr>
          <a:xfrm>
            <a:off x="1120065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6" name="Textfeld 55">
            <a:extLst>
              <a:ext uri="{FF2B5EF4-FFF2-40B4-BE49-F238E27FC236}">
                <a16:creationId xmlns:a16="http://schemas.microsoft.com/office/drawing/2014/main" id="{7187E6F4-25E1-EACB-1633-FE63938C049E}"/>
              </a:ext>
            </a:extLst>
          </p:cNvPr>
          <p:cNvSpPr txBox="1"/>
          <p:nvPr/>
        </p:nvSpPr>
        <p:spPr>
          <a:xfrm>
            <a:off x="1181900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8" name="Textfeld 57">
            <a:extLst>
              <a:ext uri="{FF2B5EF4-FFF2-40B4-BE49-F238E27FC236}">
                <a16:creationId xmlns:a16="http://schemas.microsoft.com/office/drawing/2014/main" id="{D9478C44-1E97-D315-8648-9D12254DB75B}"/>
              </a:ext>
            </a:extLst>
          </p:cNvPr>
          <p:cNvSpPr txBox="1"/>
          <p:nvPr/>
        </p:nvSpPr>
        <p:spPr>
          <a:xfrm>
            <a:off x="1243726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0" name="Textfeld 59">
            <a:extLst>
              <a:ext uri="{FF2B5EF4-FFF2-40B4-BE49-F238E27FC236}">
                <a16:creationId xmlns:a16="http://schemas.microsoft.com/office/drawing/2014/main" id="{D16E66D1-8388-8A07-FD6D-0DB72FD592C7}"/>
              </a:ext>
            </a:extLst>
          </p:cNvPr>
          <p:cNvSpPr txBox="1"/>
          <p:nvPr/>
        </p:nvSpPr>
        <p:spPr>
          <a:xfrm>
            <a:off x="1305552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2" name="Textfeld 61">
            <a:extLst>
              <a:ext uri="{FF2B5EF4-FFF2-40B4-BE49-F238E27FC236}">
                <a16:creationId xmlns:a16="http://schemas.microsoft.com/office/drawing/2014/main" id="{6914C1F7-6561-8ABD-C2A0-9CE15DE09112}"/>
              </a:ext>
            </a:extLst>
          </p:cNvPr>
          <p:cNvSpPr txBox="1"/>
          <p:nvPr/>
        </p:nvSpPr>
        <p:spPr>
          <a:xfrm>
            <a:off x="1367378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3" name="Textfeld 62">
            <a:extLst>
              <a:ext uri="{FF2B5EF4-FFF2-40B4-BE49-F238E27FC236}">
                <a16:creationId xmlns:a16="http://schemas.microsoft.com/office/drawing/2014/main" id="{5E1A5609-692B-590D-237B-87EACFA00D19}"/>
              </a:ext>
            </a:extLst>
          </p:cNvPr>
          <p:cNvSpPr txBox="1"/>
          <p:nvPr/>
        </p:nvSpPr>
        <p:spPr>
          <a:xfrm>
            <a:off x="1429213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4" name="Textfeld 63">
            <a:extLst>
              <a:ext uri="{FF2B5EF4-FFF2-40B4-BE49-F238E27FC236}">
                <a16:creationId xmlns:a16="http://schemas.microsoft.com/office/drawing/2014/main" id="{C77B18D2-806B-4588-8EFA-CF610C7B6F0C}"/>
              </a:ext>
            </a:extLst>
          </p:cNvPr>
          <p:cNvSpPr txBox="1"/>
          <p:nvPr/>
        </p:nvSpPr>
        <p:spPr>
          <a:xfrm>
            <a:off x="1491039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6" name="Textfeld 65">
            <a:extLst>
              <a:ext uri="{FF2B5EF4-FFF2-40B4-BE49-F238E27FC236}">
                <a16:creationId xmlns:a16="http://schemas.microsoft.com/office/drawing/2014/main" id="{E1B629A0-F5A4-E286-295D-8F4C3B0EADC0}"/>
              </a:ext>
            </a:extLst>
          </p:cNvPr>
          <p:cNvSpPr txBox="1"/>
          <p:nvPr/>
        </p:nvSpPr>
        <p:spPr>
          <a:xfrm>
            <a:off x="1552865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8" name="Textfeld 67">
            <a:extLst>
              <a:ext uri="{FF2B5EF4-FFF2-40B4-BE49-F238E27FC236}">
                <a16:creationId xmlns:a16="http://schemas.microsoft.com/office/drawing/2014/main" id="{1EF5A08C-E81C-8329-A0E4-54DB7B633665}"/>
              </a:ext>
            </a:extLst>
          </p:cNvPr>
          <p:cNvSpPr txBox="1"/>
          <p:nvPr/>
        </p:nvSpPr>
        <p:spPr>
          <a:xfrm>
            <a:off x="1614691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70" name="Textfeld 69">
            <a:extLst>
              <a:ext uri="{FF2B5EF4-FFF2-40B4-BE49-F238E27FC236}">
                <a16:creationId xmlns:a16="http://schemas.microsoft.com/office/drawing/2014/main" id="{78246C7F-BF9B-AA3D-D4FF-E119AC8568E5}"/>
              </a:ext>
            </a:extLst>
          </p:cNvPr>
          <p:cNvSpPr txBox="1"/>
          <p:nvPr/>
        </p:nvSpPr>
        <p:spPr>
          <a:xfrm>
            <a:off x="1676517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72" name="Textfeld 71">
            <a:extLst>
              <a:ext uri="{FF2B5EF4-FFF2-40B4-BE49-F238E27FC236}">
                <a16:creationId xmlns:a16="http://schemas.microsoft.com/office/drawing/2014/main" id="{2D9B3CA6-E5E7-CCC5-6C57-843E1D183A17}"/>
              </a:ext>
            </a:extLst>
          </p:cNvPr>
          <p:cNvSpPr txBox="1"/>
          <p:nvPr/>
        </p:nvSpPr>
        <p:spPr>
          <a:xfrm>
            <a:off x="1738352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74" name="Textfeld 73">
            <a:extLst>
              <a:ext uri="{FF2B5EF4-FFF2-40B4-BE49-F238E27FC236}">
                <a16:creationId xmlns:a16="http://schemas.microsoft.com/office/drawing/2014/main" id="{B5A37BD3-7FAF-E828-420C-BAF0175DCCFF}"/>
              </a:ext>
            </a:extLst>
          </p:cNvPr>
          <p:cNvSpPr txBox="1"/>
          <p:nvPr/>
        </p:nvSpPr>
        <p:spPr>
          <a:xfrm>
            <a:off x="1800178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76" name="Textfeld 75">
            <a:extLst>
              <a:ext uri="{FF2B5EF4-FFF2-40B4-BE49-F238E27FC236}">
                <a16:creationId xmlns:a16="http://schemas.microsoft.com/office/drawing/2014/main" id="{ED967FE4-70DD-08BD-5C43-26C0E27C49FC}"/>
              </a:ext>
            </a:extLst>
          </p:cNvPr>
          <p:cNvSpPr txBox="1"/>
          <p:nvPr/>
        </p:nvSpPr>
        <p:spPr>
          <a:xfrm>
            <a:off x="1862004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78" name="Textfeld 77">
            <a:extLst>
              <a:ext uri="{FF2B5EF4-FFF2-40B4-BE49-F238E27FC236}">
                <a16:creationId xmlns:a16="http://schemas.microsoft.com/office/drawing/2014/main" id="{896C5D99-C298-72E0-F9CB-0E865E08C163}"/>
              </a:ext>
            </a:extLst>
          </p:cNvPr>
          <p:cNvSpPr txBox="1"/>
          <p:nvPr/>
        </p:nvSpPr>
        <p:spPr>
          <a:xfrm>
            <a:off x="1923830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80" name="Textfeld 79">
            <a:extLst>
              <a:ext uri="{FF2B5EF4-FFF2-40B4-BE49-F238E27FC236}">
                <a16:creationId xmlns:a16="http://schemas.microsoft.com/office/drawing/2014/main" id="{B3C26730-8415-D62B-967B-B84618D8E29E}"/>
              </a:ext>
            </a:extLst>
          </p:cNvPr>
          <p:cNvSpPr txBox="1"/>
          <p:nvPr/>
        </p:nvSpPr>
        <p:spPr>
          <a:xfrm>
            <a:off x="1985665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Tree>
    <p:extLst>
      <p:ext uri="{BB962C8B-B14F-4D97-AF65-F5344CB8AC3E}">
        <p14:creationId xmlns:p14="http://schemas.microsoft.com/office/powerpoint/2010/main" val="3545372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9073">
        <p159:morph option="byObject"/>
      </p:transition>
    </mc:Choice>
    <mc:Fallback xmlns="">
      <p:transition advTm="907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1E9BE-330D-CB7D-84E1-6CE855639E73}"/>
            </a:ext>
          </a:extLst>
        </p:cNvPr>
        <p:cNvGrpSpPr/>
        <p:nvPr/>
      </p:nvGrpSpPr>
      <p:grpSpPr>
        <a:xfrm>
          <a:off x="0" y="0"/>
          <a:ext cx="0" cy="0"/>
          <a:chOff x="0" y="0"/>
          <a:chExt cx="0" cy="0"/>
        </a:xfrm>
      </p:grpSpPr>
      <p:pic>
        <p:nvPicPr>
          <p:cNvPr id="9" name="Grafik 8">
            <a:extLst>
              <a:ext uri="{FF2B5EF4-FFF2-40B4-BE49-F238E27FC236}">
                <a16:creationId xmlns:a16="http://schemas.microsoft.com/office/drawing/2014/main" id="{10C39599-8BF2-8FB6-D83D-68D57B2D34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461" y="4420634"/>
            <a:ext cx="744498" cy="1040303"/>
          </a:xfrm>
          <a:prstGeom prst="rect">
            <a:avLst/>
          </a:prstGeom>
        </p:spPr>
      </p:pic>
      <p:sp>
        <p:nvSpPr>
          <p:cNvPr id="2" name="Titel 1">
            <a:extLst>
              <a:ext uri="{FF2B5EF4-FFF2-40B4-BE49-F238E27FC236}">
                <a16:creationId xmlns:a16="http://schemas.microsoft.com/office/drawing/2014/main" id="{4CE37F07-E7C9-628D-326D-9855C2AF7375}"/>
              </a:ext>
            </a:extLst>
          </p:cNvPr>
          <p:cNvSpPr>
            <a:spLocks noGrp="1"/>
          </p:cNvSpPr>
          <p:nvPr>
            <p:ph type="title"/>
          </p:nvPr>
        </p:nvSpPr>
        <p:spPr/>
        <p:txBody>
          <a:bodyPr/>
          <a:lstStyle/>
          <a:p>
            <a:r>
              <a:rPr lang="de-DE"/>
              <a:t>Autoregressives Modell</a:t>
            </a:r>
          </a:p>
        </p:txBody>
      </p:sp>
      <p:sp>
        <p:nvSpPr>
          <p:cNvPr id="16" name="Freihandform: Form 15">
            <a:extLst>
              <a:ext uri="{FF2B5EF4-FFF2-40B4-BE49-F238E27FC236}">
                <a16:creationId xmlns:a16="http://schemas.microsoft.com/office/drawing/2014/main" id="{A5B77253-5195-C31E-CF06-2A8066B60509}"/>
              </a:ext>
            </a:extLst>
          </p:cNvPr>
          <p:cNvSpPr/>
          <p:nvPr/>
        </p:nvSpPr>
        <p:spPr>
          <a:xfrm>
            <a:off x="2425827" y="3320410"/>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2" name="Freihandform: Form 21">
            <a:extLst>
              <a:ext uri="{FF2B5EF4-FFF2-40B4-BE49-F238E27FC236}">
                <a16:creationId xmlns:a16="http://schemas.microsoft.com/office/drawing/2014/main" id="{72CD9A09-5A01-59FF-F026-E9D6AB76B303}"/>
              </a:ext>
            </a:extLst>
          </p:cNvPr>
          <p:cNvSpPr/>
          <p:nvPr/>
        </p:nvSpPr>
        <p:spPr>
          <a:xfrm>
            <a:off x="1625211" y="3320410"/>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E05CFA25-0301-E91A-C961-3278097EE8A1}"/>
              </a:ext>
            </a:extLst>
          </p:cNvPr>
          <p:cNvSpPr/>
          <p:nvPr/>
        </p:nvSpPr>
        <p:spPr>
          <a:xfrm>
            <a:off x="2425827" y="4420382"/>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5" name="Freihandform: Form 24">
            <a:extLst>
              <a:ext uri="{FF2B5EF4-FFF2-40B4-BE49-F238E27FC236}">
                <a16:creationId xmlns:a16="http://schemas.microsoft.com/office/drawing/2014/main" id="{CFBB57B2-1887-6AF4-7686-8FE6E43260F7}"/>
              </a:ext>
            </a:extLst>
          </p:cNvPr>
          <p:cNvSpPr/>
          <p:nvPr/>
        </p:nvSpPr>
        <p:spPr>
          <a:xfrm>
            <a:off x="1625211" y="4420382"/>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7" name="Freihandform: Form 26">
            <a:extLst>
              <a:ext uri="{FF2B5EF4-FFF2-40B4-BE49-F238E27FC236}">
                <a16:creationId xmlns:a16="http://schemas.microsoft.com/office/drawing/2014/main" id="{DBFF4742-2BF7-F680-E329-0533A450829B}"/>
              </a:ext>
            </a:extLst>
          </p:cNvPr>
          <p:cNvSpPr/>
          <p:nvPr/>
        </p:nvSpPr>
        <p:spPr>
          <a:xfrm>
            <a:off x="2425827" y="5520354"/>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8" name="Freihandform: Form 27">
            <a:extLst>
              <a:ext uri="{FF2B5EF4-FFF2-40B4-BE49-F238E27FC236}">
                <a16:creationId xmlns:a16="http://schemas.microsoft.com/office/drawing/2014/main" id="{AE5DAB97-D8D1-0F68-1862-D49F8F50A854}"/>
              </a:ext>
            </a:extLst>
          </p:cNvPr>
          <p:cNvSpPr/>
          <p:nvPr/>
        </p:nvSpPr>
        <p:spPr>
          <a:xfrm>
            <a:off x="1625211" y="5520354"/>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9" name="Freihandform: Form 28">
            <a:extLst>
              <a:ext uri="{FF2B5EF4-FFF2-40B4-BE49-F238E27FC236}">
                <a16:creationId xmlns:a16="http://schemas.microsoft.com/office/drawing/2014/main" id="{2ABFE518-1A69-1A66-1E69-2881BEE8A7F9}"/>
              </a:ext>
            </a:extLst>
          </p:cNvPr>
          <p:cNvSpPr/>
          <p:nvPr/>
        </p:nvSpPr>
        <p:spPr>
          <a:xfrm>
            <a:off x="832686" y="5520353"/>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endParaRPr lang="de-DE"/>
          </a:p>
        </p:txBody>
      </p:sp>
      <p:sp>
        <p:nvSpPr>
          <p:cNvPr id="31" name="Rechteck 30">
            <a:extLst>
              <a:ext uri="{FF2B5EF4-FFF2-40B4-BE49-F238E27FC236}">
                <a16:creationId xmlns:a16="http://schemas.microsoft.com/office/drawing/2014/main" id="{23C2CB22-36B3-535E-517E-EAA4F657C247}"/>
              </a:ext>
            </a:extLst>
          </p:cNvPr>
          <p:cNvSpPr/>
          <p:nvPr/>
        </p:nvSpPr>
        <p:spPr>
          <a:xfrm rot="16200000">
            <a:off x="57213" y="363475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Unten</a:t>
            </a:r>
          </a:p>
        </p:txBody>
      </p:sp>
      <p:sp>
        <p:nvSpPr>
          <p:cNvPr id="33" name="Rechteck 32">
            <a:extLst>
              <a:ext uri="{FF2B5EF4-FFF2-40B4-BE49-F238E27FC236}">
                <a16:creationId xmlns:a16="http://schemas.microsoft.com/office/drawing/2014/main" id="{C61F0B43-0CB6-9AAC-DA21-839A5E7F2C01}"/>
              </a:ext>
            </a:extLst>
          </p:cNvPr>
          <p:cNvSpPr/>
          <p:nvPr/>
        </p:nvSpPr>
        <p:spPr>
          <a:xfrm rot="16200000">
            <a:off x="49124" y="474266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Links</a:t>
            </a:r>
          </a:p>
        </p:txBody>
      </p:sp>
      <p:sp>
        <p:nvSpPr>
          <p:cNvPr id="34" name="Rechteck 33">
            <a:extLst>
              <a:ext uri="{FF2B5EF4-FFF2-40B4-BE49-F238E27FC236}">
                <a16:creationId xmlns:a16="http://schemas.microsoft.com/office/drawing/2014/main" id="{4E9DD955-ECF2-792A-141B-E4F757AF2EA8}"/>
              </a:ext>
            </a:extLst>
          </p:cNvPr>
          <p:cNvSpPr/>
          <p:nvPr/>
        </p:nvSpPr>
        <p:spPr>
          <a:xfrm rot="16200000">
            <a:off x="41033" y="585057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Oben</a:t>
            </a:r>
          </a:p>
        </p:txBody>
      </p:sp>
      <p:sp>
        <p:nvSpPr>
          <p:cNvPr id="35" name="Rechteck 34">
            <a:extLst>
              <a:ext uri="{FF2B5EF4-FFF2-40B4-BE49-F238E27FC236}">
                <a16:creationId xmlns:a16="http://schemas.microsoft.com/office/drawing/2014/main" id="{11E7478D-CAA1-757D-AC16-1D1D095A47BA}"/>
              </a:ext>
            </a:extLst>
          </p:cNvPr>
          <p:cNvSpPr/>
          <p:nvPr/>
        </p:nvSpPr>
        <p:spPr>
          <a:xfrm rot="16200000">
            <a:off x="59009" y="2521044"/>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Rechts</a:t>
            </a:r>
          </a:p>
        </p:txBody>
      </p:sp>
      <p:pic>
        <p:nvPicPr>
          <p:cNvPr id="77" name="Grafik 76">
            <a:extLst>
              <a:ext uri="{FF2B5EF4-FFF2-40B4-BE49-F238E27FC236}">
                <a16:creationId xmlns:a16="http://schemas.microsoft.com/office/drawing/2014/main" id="{6B8CFC1A-E51D-AECA-A84E-93503054B4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9723" y="5520354"/>
            <a:ext cx="482615" cy="674368"/>
          </a:xfrm>
          <a:prstGeom prst="rect">
            <a:avLst/>
          </a:prstGeom>
        </p:spPr>
      </p:pic>
      <p:pic>
        <p:nvPicPr>
          <p:cNvPr id="75" name="Grafik 74">
            <a:extLst>
              <a:ext uri="{FF2B5EF4-FFF2-40B4-BE49-F238E27FC236}">
                <a16:creationId xmlns:a16="http://schemas.microsoft.com/office/drawing/2014/main" id="{DFB970A5-6DD8-80ED-C83F-468D8B12EB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8848" y="5520354"/>
            <a:ext cx="482615" cy="674368"/>
          </a:xfrm>
          <a:prstGeom prst="rect">
            <a:avLst/>
          </a:prstGeom>
        </p:spPr>
      </p:pic>
      <p:pic>
        <p:nvPicPr>
          <p:cNvPr id="67" name="Grafik 66">
            <a:extLst>
              <a:ext uri="{FF2B5EF4-FFF2-40B4-BE49-F238E27FC236}">
                <a16:creationId xmlns:a16="http://schemas.microsoft.com/office/drawing/2014/main" id="{438CC59B-C8A7-1EC4-48A8-0C41F2733E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7972" y="5520354"/>
            <a:ext cx="482615" cy="674368"/>
          </a:xfrm>
          <a:prstGeom prst="rect">
            <a:avLst/>
          </a:prstGeom>
        </p:spPr>
      </p:pic>
      <p:pic>
        <p:nvPicPr>
          <p:cNvPr id="71" name="Grafik 70">
            <a:extLst>
              <a:ext uri="{FF2B5EF4-FFF2-40B4-BE49-F238E27FC236}">
                <a16:creationId xmlns:a16="http://schemas.microsoft.com/office/drawing/2014/main" id="{65524F4A-44D4-BED4-0603-121C1F13CEF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7097" y="5520354"/>
            <a:ext cx="482615" cy="674368"/>
          </a:xfrm>
          <a:prstGeom prst="rect">
            <a:avLst/>
          </a:prstGeom>
        </p:spPr>
      </p:pic>
      <p:pic>
        <p:nvPicPr>
          <p:cNvPr id="69" name="Grafik 68">
            <a:extLst>
              <a:ext uri="{FF2B5EF4-FFF2-40B4-BE49-F238E27FC236}">
                <a16:creationId xmlns:a16="http://schemas.microsoft.com/office/drawing/2014/main" id="{5467F0D5-FA89-289D-AA7B-DA0DC61CBCF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96222" y="5519987"/>
            <a:ext cx="482615" cy="674368"/>
          </a:xfrm>
          <a:prstGeom prst="rect">
            <a:avLst/>
          </a:prstGeom>
        </p:spPr>
      </p:pic>
      <p:pic>
        <p:nvPicPr>
          <p:cNvPr id="59" name="Grafik 58">
            <a:extLst>
              <a:ext uri="{FF2B5EF4-FFF2-40B4-BE49-F238E27FC236}">
                <a16:creationId xmlns:a16="http://schemas.microsoft.com/office/drawing/2014/main" id="{95641F3B-BEC6-E10A-0069-8A6A61A7FF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15347" y="5519986"/>
            <a:ext cx="482615" cy="674368"/>
          </a:xfrm>
          <a:prstGeom prst="rect">
            <a:avLst/>
          </a:prstGeom>
        </p:spPr>
      </p:pic>
      <p:pic>
        <p:nvPicPr>
          <p:cNvPr id="57" name="Grafik 56">
            <a:extLst>
              <a:ext uri="{FF2B5EF4-FFF2-40B4-BE49-F238E27FC236}">
                <a16:creationId xmlns:a16="http://schemas.microsoft.com/office/drawing/2014/main" id="{3A2781B3-0EDA-109D-82B7-9A886E1D0D5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34471" y="5519986"/>
            <a:ext cx="482616" cy="674369"/>
          </a:xfrm>
          <a:prstGeom prst="rect">
            <a:avLst/>
          </a:prstGeom>
        </p:spPr>
      </p:pic>
      <p:pic>
        <p:nvPicPr>
          <p:cNvPr id="49" name="Grafik 48">
            <a:extLst>
              <a:ext uri="{FF2B5EF4-FFF2-40B4-BE49-F238E27FC236}">
                <a16:creationId xmlns:a16="http://schemas.microsoft.com/office/drawing/2014/main" id="{EA3E19F3-920C-87E0-DF30-394C7E659B1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53596" y="5519985"/>
            <a:ext cx="482616" cy="674370"/>
          </a:xfrm>
          <a:prstGeom prst="rect">
            <a:avLst/>
          </a:prstGeom>
        </p:spPr>
      </p:pic>
      <p:pic>
        <p:nvPicPr>
          <p:cNvPr id="61" name="Grafik 60">
            <a:extLst>
              <a:ext uri="{FF2B5EF4-FFF2-40B4-BE49-F238E27FC236}">
                <a16:creationId xmlns:a16="http://schemas.microsoft.com/office/drawing/2014/main" id="{D6416C08-0D31-8D91-71DB-70EEA864ACB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469743" y="5519986"/>
            <a:ext cx="482615" cy="674368"/>
          </a:xfrm>
          <a:prstGeom prst="rect">
            <a:avLst/>
          </a:prstGeom>
        </p:spPr>
      </p:pic>
      <p:pic>
        <p:nvPicPr>
          <p:cNvPr id="65" name="Grafik 64">
            <a:extLst>
              <a:ext uri="{FF2B5EF4-FFF2-40B4-BE49-F238E27FC236}">
                <a16:creationId xmlns:a16="http://schemas.microsoft.com/office/drawing/2014/main" id="{58FF54D0-5358-849A-79D2-8B93B044154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085890" y="5519986"/>
            <a:ext cx="482615" cy="674368"/>
          </a:xfrm>
          <a:prstGeom prst="rect">
            <a:avLst/>
          </a:prstGeom>
        </p:spPr>
      </p:pic>
      <p:pic>
        <p:nvPicPr>
          <p:cNvPr id="47" name="Grafik 46">
            <a:extLst>
              <a:ext uri="{FF2B5EF4-FFF2-40B4-BE49-F238E27FC236}">
                <a16:creationId xmlns:a16="http://schemas.microsoft.com/office/drawing/2014/main" id="{E823469E-D125-17BC-5168-EAA20EBFCC2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707991" y="5519985"/>
            <a:ext cx="482616" cy="674370"/>
          </a:xfrm>
          <a:prstGeom prst="rect">
            <a:avLst/>
          </a:prstGeom>
        </p:spPr>
      </p:pic>
      <p:pic>
        <p:nvPicPr>
          <p:cNvPr id="51" name="Grafik 50">
            <a:extLst>
              <a:ext uri="{FF2B5EF4-FFF2-40B4-BE49-F238E27FC236}">
                <a16:creationId xmlns:a16="http://schemas.microsoft.com/office/drawing/2014/main" id="{F97C3118-1F02-7BA8-4AFA-705D503F83A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323211" y="5519985"/>
            <a:ext cx="482616" cy="674370"/>
          </a:xfrm>
          <a:prstGeom prst="rect">
            <a:avLst/>
          </a:prstGeom>
        </p:spPr>
      </p:pic>
      <p:pic>
        <p:nvPicPr>
          <p:cNvPr id="55" name="Grafik 54">
            <a:extLst>
              <a:ext uri="{FF2B5EF4-FFF2-40B4-BE49-F238E27FC236}">
                <a16:creationId xmlns:a16="http://schemas.microsoft.com/office/drawing/2014/main" id="{09FE33FE-08A0-2E8C-A778-E3DF98F8E63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2938430" y="5519986"/>
            <a:ext cx="482615" cy="674369"/>
          </a:xfrm>
          <a:prstGeom prst="rect">
            <a:avLst/>
          </a:prstGeom>
        </p:spPr>
      </p:pic>
      <p:pic>
        <p:nvPicPr>
          <p:cNvPr id="73" name="Grafik 72">
            <a:extLst>
              <a:ext uri="{FF2B5EF4-FFF2-40B4-BE49-F238E27FC236}">
                <a16:creationId xmlns:a16="http://schemas.microsoft.com/office/drawing/2014/main" id="{9C0E45AD-E932-1FA6-A24A-3354CDDB22F2}"/>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3552424" y="5519986"/>
            <a:ext cx="482615" cy="674368"/>
          </a:xfrm>
          <a:prstGeom prst="rect">
            <a:avLst/>
          </a:prstGeom>
        </p:spPr>
      </p:pic>
      <p:pic>
        <p:nvPicPr>
          <p:cNvPr id="53" name="Grafik 52">
            <a:extLst>
              <a:ext uri="{FF2B5EF4-FFF2-40B4-BE49-F238E27FC236}">
                <a16:creationId xmlns:a16="http://schemas.microsoft.com/office/drawing/2014/main" id="{898625BF-D2F5-9732-7589-93B65EA2FC95}"/>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166417" y="5521765"/>
            <a:ext cx="482616" cy="674370"/>
          </a:xfrm>
          <a:prstGeom prst="rect">
            <a:avLst/>
          </a:prstGeom>
        </p:spPr>
      </p:pic>
      <p:pic>
        <p:nvPicPr>
          <p:cNvPr id="85" name="Grafik 84">
            <a:extLst>
              <a:ext uri="{FF2B5EF4-FFF2-40B4-BE49-F238E27FC236}">
                <a16:creationId xmlns:a16="http://schemas.microsoft.com/office/drawing/2014/main" id="{CD04ADA2-7F4E-0AFF-8A10-F2856341A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12869" y="5532919"/>
            <a:ext cx="464104" cy="648502"/>
          </a:xfrm>
          <a:prstGeom prst="rect">
            <a:avLst/>
          </a:prstGeom>
        </p:spPr>
      </p:pic>
      <p:pic>
        <p:nvPicPr>
          <p:cNvPr id="79" name="Grafik 78">
            <a:extLst>
              <a:ext uri="{FF2B5EF4-FFF2-40B4-BE49-F238E27FC236}">
                <a16:creationId xmlns:a16="http://schemas.microsoft.com/office/drawing/2014/main" id="{9237D74B-86C1-F999-A1F4-720EBD5E8AD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5417607" y="5515175"/>
            <a:ext cx="479171" cy="669556"/>
          </a:xfrm>
          <a:prstGeom prst="rect">
            <a:avLst/>
          </a:prstGeom>
        </p:spPr>
      </p:pic>
      <p:pic>
        <p:nvPicPr>
          <p:cNvPr id="81" name="Grafik 80">
            <a:extLst>
              <a:ext uri="{FF2B5EF4-FFF2-40B4-BE49-F238E27FC236}">
                <a16:creationId xmlns:a16="http://schemas.microsoft.com/office/drawing/2014/main" id="{BFFC1FA1-43D6-8A46-8769-B5FB16D92B6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035908" y="5515175"/>
            <a:ext cx="464104" cy="648502"/>
          </a:xfrm>
          <a:prstGeom prst="rect">
            <a:avLst/>
          </a:prstGeom>
        </p:spPr>
      </p:pic>
      <p:pic>
        <p:nvPicPr>
          <p:cNvPr id="83" name="Grafik 82">
            <a:extLst>
              <a:ext uri="{FF2B5EF4-FFF2-40B4-BE49-F238E27FC236}">
                <a16:creationId xmlns:a16="http://schemas.microsoft.com/office/drawing/2014/main" id="{7EA51B70-9F45-CB0D-012D-9B56BAB2900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6654928" y="5515176"/>
            <a:ext cx="464104" cy="648501"/>
          </a:xfrm>
          <a:prstGeom prst="rect">
            <a:avLst/>
          </a:prstGeom>
        </p:spPr>
      </p:pic>
      <p:pic>
        <p:nvPicPr>
          <p:cNvPr id="44" name="Grafik 43">
            <a:extLst>
              <a:ext uri="{FF2B5EF4-FFF2-40B4-BE49-F238E27FC236}">
                <a16:creationId xmlns:a16="http://schemas.microsoft.com/office/drawing/2014/main" id="{C08D50B9-8124-0325-5842-A9B0A793CF8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7270090" y="5499171"/>
            <a:ext cx="482616" cy="674370"/>
          </a:xfrm>
          <a:prstGeom prst="rect">
            <a:avLst/>
          </a:prstGeom>
        </p:spPr>
      </p:pic>
      <p:pic>
        <p:nvPicPr>
          <p:cNvPr id="87" name="Grafik 86">
            <a:extLst>
              <a:ext uri="{FF2B5EF4-FFF2-40B4-BE49-F238E27FC236}">
                <a16:creationId xmlns:a16="http://schemas.microsoft.com/office/drawing/2014/main" id="{B18BBDE9-EC0C-9E5B-ADC3-53CD384AED81}"/>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7901447" y="5512105"/>
            <a:ext cx="464104" cy="648502"/>
          </a:xfrm>
          <a:prstGeom prst="rect">
            <a:avLst/>
          </a:prstGeom>
        </p:spPr>
      </p:pic>
      <p:pic>
        <p:nvPicPr>
          <p:cNvPr id="89" name="Grafik 88">
            <a:extLst>
              <a:ext uri="{FF2B5EF4-FFF2-40B4-BE49-F238E27FC236}">
                <a16:creationId xmlns:a16="http://schemas.microsoft.com/office/drawing/2014/main" id="{5D036DDF-6349-004B-302F-F5B9813D3AF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8520160" y="5508908"/>
            <a:ext cx="464103" cy="648501"/>
          </a:xfrm>
          <a:prstGeom prst="rect">
            <a:avLst/>
          </a:prstGeom>
        </p:spPr>
      </p:pic>
      <p:pic>
        <p:nvPicPr>
          <p:cNvPr id="91" name="Grafik 90">
            <a:extLst>
              <a:ext uri="{FF2B5EF4-FFF2-40B4-BE49-F238E27FC236}">
                <a16:creationId xmlns:a16="http://schemas.microsoft.com/office/drawing/2014/main" id="{8BC70A74-3F93-3223-B265-C8EF2E7EF677}"/>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9136719" y="5508907"/>
            <a:ext cx="464103" cy="648501"/>
          </a:xfrm>
          <a:prstGeom prst="rect">
            <a:avLst/>
          </a:prstGeom>
        </p:spPr>
      </p:pic>
      <p:pic>
        <p:nvPicPr>
          <p:cNvPr id="93" name="Grafik 92">
            <a:extLst>
              <a:ext uri="{FF2B5EF4-FFF2-40B4-BE49-F238E27FC236}">
                <a16:creationId xmlns:a16="http://schemas.microsoft.com/office/drawing/2014/main" id="{3543B197-8ACC-ABDA-7CF9-7C33E009243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9763598" y="5508907"/>
            <a:ext cx="464103" cy="648501"/>
          </a:xfrm>
          <a:prstGeom prst="rect">
            <a:avLst/>
          </a:prstGeom>
        </p:spPr>
      </p:pic>
      <p:sp>
        <p:nvSpPr>
          <p:cNvPr id="3" name="Rechteck 2">
            <a:extLst>
              <a:ext uri="{FF2B5EF4-FFF2-40B4-BE49-F238E27FC236}">
                <a16:creationId xmlns:a16="http://schemas.microsoft.com/office/drawing/2014/main" id="{A46FD61B-374C-60C6-74AE-E1E92B0C327F}"/>
              </a:ext>
            </a:extLst>
          </p:cNvPr>
          <p:cNvSpPr/>
          <p:nvPr/>
        </p:nvSpPr>
        <p:spPr>
          <a:xfrm>
            <a:off x="3843211" y="2834479"/>
            <a:ext cx="744942"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AR</a:t>
            </a:r>
          </a:p>
        </p:txBody>
      </p:sp>
      <p:pic>
        <p:nvPicPr>
          <p:cNvPr id="4" name="Grafik 3">
            <a:extLst>
              <a:ext uri="{FF2B5EF4-FFF2-40B4-BE49-F238E27FC236}">
                <a16:creationId xmlns:a16="http://schemas.microsoft.com/office/drawing/2014/main" id="{D1FC0179-DE46-8999-D60F-AF49E90ACDE5}"/>
              </a:ext>
            </a:extLst>
          </p:cNvPr>
          <p:cNvPicPr>
            <a:picLocks noChangeAspect="1"/>
          </p:cNvPicPr>
          <p:nvPr/>
        </p:nvPicPr>
        <p:blipFill>
          <a:blip r:embed="rId41">
            <a:extLst>
              <a:ext uri="{96DAC541-7B7A-43D3-8B79-37D633B846F1}">
                <asvg:svgBlip xmlns:asvg="http://schemas.microsoft.com/office/drawing/2016/SVG/main" r:embed="rId42"/>
              </a:ext>
            </a:extLst>
          </a:blip>
          <a:srcRect l="30" r="30"/>
          <a:stretch/>
        </p:blipFill>
        <p:spPr>
          <a:xfrm>
            <a:off x="819461" y="3328014"/>
            <a:ext cx="744498" cy="1040923"/>
          </a:xfrm>
          <a:prstGeom prst="rect">
            <a:avLst/>
          </a:prstGeom>
        </p:spPr>
      </p:pic>
      <p:sp>
        <p:nvSpPr>
          <p:cNvPr id="5" name="Pfeil: nach rechts 4">
            <a:extLst>
              <a:ext uri="{FF2B5EF4-FFF2-40B4-BE49-F238E27FC236}">
                <a16:creationId xmlns:a16="http://schemas.microsoft.com/office/drawing/2014/main" id="{F267BE6D-5F5D-D4DE-D459-AD7C21280E89}"/>
              </a:ext>
            </a:extLst>
          </p:cNvPr>
          <p:cNvSpPr/>
          <p:nvPr/>
        </p:nvSpPr>
        <p:spPr>
          <a:xfrm>
            <a:off x="3293273"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 name="Pfeil: nach rechts 5">
            <a:extLst>
              <a:ext uri="{FF2B5EF4-FFF2-40B4-BE49-F238E27FC236}">
                <a16:creationId xmlns:a16="http://schemas.microsoft.com/office/drawing/2014/main" id="{CE857FEB-2C2D-0785-D1E4-00792E7A161B}"/>
              </a:ext>
            </a:extLst>
          </p:cNvPr>
          <p:cNvSpPr/>
          <p:nvPr/>
        </p:nvSpPr>
        <p:spPr>
          <a:xfrm>
            <a:off x="4710657"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Pfeil: nach rechts 7">
            <a:extLst>
              <a:ext uri="{FF2B5EF4-FFF2-40B4-BE49-F238E27FC236}">
                <a16:creationId xmlns:a16="http://schemas.microsoft.com/office/drawing/2014/main" id="{2741C518-EF38-E859-65D3-F14AD6C96D07}"/>
              </a:ext>
            </a:extLst>
          </p:cNvPr>
          <p:cNvSpPr/>
          <p:nvPr/>
        </p:nvSpPr>
        <p:spPr>
          <a:xfrm rot="10800000">
            <a:off x="4710657" y="47060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B07DB90C-B20C-E990-781D-FA3B230F955C}"/>
              </a:ext>
            </a:extLst>
          </p:cNvPr>
          <p:cNvSpPr/>
          <p:nvPr/>
        </p:nvSpPr>
        <p:spPr>
          <a:xfrm>
            <a:off x="3293273" y="1502229"/>
            <a:ext cx="1844818"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Spielverlauf</a:t>
            </a:r>
          </a:p>
        </p:txBody>
      </p:sp>
      <p:sp>
        <p:nvSpPr>
          <p:cNvPr id="12" name="Pfeil: nach rechts 11">
            <a:extLst>
              <a:ext uri="{FF2B5EF4-FFF2-40B4-BE49-F238E27FC236}">
                <a16:creationId xmlns:a16="http://schemas.microsoft.com/office/drawing/2014/main" id="{9F005D29-4EC4-09A5-B25E-756CAC1D8474}"/>
              </a:ext>
            </a:extLst>
          </p:cNvPr>
          <p:cNvSpPr/>
          <p:nvPr/>
        </p:nvSpPr>
        <p:spPr>
          <a:xfrm rot="5400000">
            <a:off x="4001964" y="23194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14" name="Grafik 13">
            <a:extLst>
              <a:ext uri="{FF2B5EF4-FFF2-40B4-BE49-F238E27FC236}">
                <a16:creationId xmlns:a16="http://schemas.microsoft.com/office/drawing/2014/main" id="{14CB53ED-36BD-53C7-56E4-ED7A550FC237}"/>
              </a:ext>
            </a:extLst>
          </p:cNvPr>
          <p:cNvPicPr>
            <a:picLocks noChangeAspect="1"/>
          </p:cNvPicPr>
          <p:nvPr/>
        </p:nvPicPr>
        <p:blipFill>
          <a:blip r:embed="rId23">
            <a:extLst>
              <a:ext uri="{96DAC541-7B7A-43D3-8B79-37D633B846F1}">
                <asvg:svgBlip xmlns:asvg="http://schemas.microsoft.com/office/drawing/2016/SVG/main" r:embed="rId24"/>
              </a:ext>
            </a:extLst>
          </a:blip>
          <a:srcRect l="44" r="44"/>
          <a:stretch/>
        </p:blipFill>
        <p:spPr>
          <a:xfrm>
            <a:off x="832686" y="2212499"/>
            <a:ext cx="744016" cy="1040555"/>
          </a:xfrm>
          <a:prstGeom prst="rect">
            <a:avLst/>
          </a:prstGeom>
        </p:spPr>
      </p:pic>
      <p:pic>
        <p:nvPicPr>
          <p:cNvPr id="17" name="Grafik 16">
            <a:extLst>
              <a:ext uri="{FF2B5EF4-FFF2-40B4-BE49-F238E27FC236}">
                <a16:creationId xmlns:a16="http://schemas.microsoft.com/office/drawing/2014/main" id="{BD2A0181-2204-8894-3FB1-AE329FB9AEB6}"/>
              </a:ext>
            </a:extLst>
          </p:cNvPr>
          <p:cNvPicPr>
            <a:picLocks noChangeAspect="1"/>
          </p:cNvPicPr>
          <p:nvPr/>
        </p:nvPicPr>
        <p:blipFill>
          <a:blip r:embed="rId23">
            <a:extLst>
              <a:ext uri="{96DAC541-7B7A-43D3-8B79-37D633B846F1}">
                <asvg:svgBlip xmlns:asvg="http://schemas.microsoft.com/office/drawing/2016/SVG/main" r:embed="rId24"/>
              </a:ext>
            </a:extLst>
          </a:blip>
          <a:srcRect l="30" r="30"/>
          <a:stretch/>
        </p:blipFill>
        <p:spPr>
          <a:xfrm>
            <a:off x="1625211" y="2212500"/>
            <a:ext cx="749914" cy="1048494"/>
          </a:xfrm>
          <a:prstGeom prst="rect">
            <a:avLst/>
          </a:prstGeom>
        </p:spPr>
      </p:pic>
      <p:pic>
        <p:nvPicPr>
          <p:cNvPr id="18" name="Grafik 17">
            <a:extLst>
              <a:ext uri="{FF2B5EF4-FFF2-40B4-BE49-F238E27FC236}">
                <a16:creationId xmlns:a16="http://schemas.microsoft.com/office/drawing/2014/main" id="{2329DCE9-77C3-6C18-9E53-F9B1C79B52B1}"/>
              </a:ext>
            </a:extLst>
          </p:cNvPr>
          <p:cNvPicPr>
            <a:picLocks noChangeAspect="1"/>
          </p:cNvPicPr>
          <p:nvPr/>
        </p:nvPicPr>
        <p:blipFill>
          <a:blip r:embed="rId11">
            <a:extLst>
              <a:ext uri="{96DAC541-7B7A-43D3-8B79-37D633B846F1}">
                <asvg:svgBlip xmlns:asvg="http://schemas.microsoft.com/office/drawing/2016/SVG/main" r:embed="rId12"/>
              </a:ext>
            </a:extLst>
          </a:blip>
          <a:srcRect l="30" r="30"/>
          <a:stretch/>
        </p:blipFill>
        <p:spPr>
          <a:xfrm>
            <a:off x="2423118" y="2212499"/>
            <a:ext cx="749914" cy="1048494"/>
          </a:xfrm>
          <a:prstGeom prst="rect">
            <a:avLst/>
          </a:prstGeom>
        </p:spPr>
      </p:pic>
      <p:pic>
        <p:nvPicPr>
          <p:cNvPr id="7" name="Grafik 6">
            <a:extLst>
              <a:ext uri="{FF2B5EF4-FFF2-40B4-BE49-F238E27FC236}">
                <a16:creationId xmlns:a16="http://schemas.microsoft.com/office/drawing/2014/main" id="{F88BC1AD-19B2-671D-DE90-1374FECBC8A5}"/>
              </a:ext>
            </a:extLst>
          </p:cNvPr>
          <p:cNvPicPr>
            <a:picLocks noChangeAspect="1"/>
          </p:cNvPicPr>
          <p:nvPr/>
        </p:nvPicPr>
        <p:blipFill>
          <a:blip r:embed="rId9">
            <a:extLst>
              <a:ext uri="{96DAC541-7B7A-43D3-8B79-37D633B846F1}">
                <asvg:svgBlip xmlns:asvg="http://schemas.microsoft.com/office/drawing/2016/SVG/main" r:embed="rId10"/>
              </a:ext>
            </a:extLst>
          </a:blip>
          <a:srcRect l="30" r="30"/>
          <a:stretch/>
        </p:blipFill>
        <p:spPr>
          <a:xfrm>
            <a:off x="3839334" y="4420013"/>
            <a:ext cx="744055" cy="1040303"/>
          </a:xfrm>
          <a:prstGeom prst="rect">
            <a:avLst/>
          </a:prstGeom>
        </p:spPr>
      </p:pic>
      <p:sp>
        <p:nvSpPr>
          <p:cNvPr id="19" name="Freihandform: Form 18">
            <a:extLst>
              <a:ext uri="{FF2B5EF4-FFF2-40B4-BE49-F238E27FC236}">
                <a16:creationId xmlns:a16="http://schemas.microsoft.com/office/drawing/2014/main" id="{D6D699EB-D0A9-AF08-21A4-A102A2080D16}"/>
              </a:ext>
            </a:extLst>
          </p:cNvPr>
          <p:cNvSpPr/>
          <p:nvPr/>
        </p:nvSpPr>
        <p:spPr>
          <a:xfrm>
            <a:off x="5527331" y="2360255"/>
            <a:ext cx="485842" cy="3134162"/>
          </a:xfrm>
          <a:custGeom>
            <a:avLst/>
            <a:gdLst>
              <a:gd name="connsiteX0" fmla="*/ -552 w 485842"/>
              <a:gd name="connsiteY0" fmla="*/ -196 h 3134162"/>
              <a:gd name="connsiteX1" fmla="*/ 485291 w 485842"/>
              <a:gd name="connsiteY1" fmla="*/ -196 h 3134162"/>
              <a:gd name="connsiteX2" fmla="*/ 485291 w 485842"/>
              <a:gd name="connsiteY2" fmla="*/ 3133966 h 3134162"/>
              <a:gd name="connsiteX3" fmla="*/ -552 w 485842"/>
              <a:gd name="connsiteY3" fmla="*/ 3133966 h 3134162"/>
            </a:gdLst>
            <a:ahLst/>
            <a:cxnLst>
              <a:cxn ang="0">
                <a:pos x="connsiteX0" y="connsiteY0"/>
              </a:cxn>
              <a:cxn ang="0">
                <a:pos x="connsiteX1" y="connsiteY1"/>
              </a:cxn>
              <a:cxn ang="0">
                <a:pos x="connsiteX2" y="connsiteY2"/>
              </a:cxn>
              <a:cxn ang="0">
                <a:pos x="connsiteX3" y="connsiteY3"/>
              </a:cxn>
            </a:cxnLst>
            <a:rect l="l" t="t" r="r" b="b"/>
            <a:pathLst>
              <a:path w="485842" h="3134162">
                <a:moveTo>
                  <a:pt x="-552" y="-196"/>
                </a:moveTo>
                <a:lnTo>
                  <a:pt x="485291" y="-196"/>
                </a:lnTo>
                <a:lnTo>
                  <a:pt x="485291" y="3133966"/>
                </a:lnTo>
                <a:lnTo>
                  <a:pt x="-552" y="3133966"/>
                </a:lnTo>
                <a:close/>
              </a:path>
            </a:pathLst>
          </a:custGeom>
          <a:solidFill>
            <a:srgbClr val="156082"/>
          </a:solidFill>
          <a:ln w="9525" cap="flat">
            <a:noFill/>
            <a:prstDash val="solid"/>
            <a:miter/>
          </a:ln>
        </p:spPr>
        <p:txBody>
          <a:bodyPr rtlCol="0" anchor="ctr"/>
          <a:lstStyle/>
          <a:p>
            <a:endParaRPr lang="de-DE"/>
          </a:p>
        </p:txBody>
      </p:sp>
      <p:sp>
        <p:nvSpPr>
          <p:cNvPr id="20" name="Freihandform: Form 19">
            <a:extLst>
              <a:ext uri="{FF2B5EF4-FFF2-40B4-BE49-F238E27FC236}">
                <a16:creationId xmlns:a16="http://schemas.microsoft.com/office/drawing/2014/main" id="{D030C798-75AA-7084-9A64-063F14D2EC82}"/>
              </a:ext>
            </a:extLst>
          </p:cNvPr>
          <p:cNvSpPr/>
          <p:nvPr/>
        </p:nvSpPr>
        <p:spPr>
          <a:xfrm>
            <a:off x="6146542" y="4656100"/>
            <a:ext cx="485842" cy="838316"/>
          </a:xfrm>
          <a:custGeom>
            <a:avLst/>
            <a:gdLst>
              <a:gd name="connsiteX0" fmla="*/ -552 w 485842"/>
              <a:gd name="connsiteY0" fmla="*/ -196 h 838316"/>
              <a:gd name="connsiteX1" fmla="*/ 485291 w 485842"/>
              <a:gd name="connsiteY1" fmla="*/ -196 h 838316"/>
              <a:gd name="connsiteX2" fmla="*/ 485291 w 485842"/>
              <a:gd name="connsiteY2" fmla="*/ 838121 h 838316"/>
              <a:gd name="connsiteX3" fmla="*/ -552 w 485842"/>
              <a:gd name="connsiteY3" fmla="*/ 838121 h 838316"/>
            </a:gdLst>
            <a:ahLst/>
            <a:cxnLst>
              <a:cxn ang="0">
                <a:pos x="connsiteX0" y="connsiteY0"/>
              </a:cxn>
              <a:cxn ang="0">
                <a:pos x="connsiteX1" y="connsiteY1"/>
              </a:cxn>
              <a:cxn ang="0">
                <a:pos x="connsiteX2" y="connsiteY2"/>
              </a:cxn>
              <a:cxn ang="0">
                <a:pos x="connsiteX3" y="connsiteY3"/>
              </a:cxn>
            </a:cxnLst>
            <a:rect l="l" t="t" r="r" b="b"/>
            <a:pathLst>
              <a:path w="485842" h="838316">
                <a:moveTo>
                  <a:pt x="-552" y="-196"/>
                </a:moveTo>
                <a:lnTo>
                  <a:pt x="485291" y="-196"/>
                </a:lnTo>
                <a:lnTo>
                  <a:pt x="485291" y="838121"/>
                </a:lnTo>
                <a:lnTo>
                  <a:pt x="-552" y="838121"/>
                </a:lnTo>
                <a:close/>
              </a:path>
            </a:pathLst>
          </a:custGeom>
          <a:solidFill>
            <a:srgbClr val="E97132"/>
          </a:solidFill>
          <a:ln w="9525" cap="flat">
            <a:no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FF427AF7-8ACD-0AB8-1E84-358F68D0C2B7}"/>
              </a:ext>
            </a:extLst>
          </p:cNvPr>
          <p:cNvSpPr/>
          <p:nvPr/>
        </p:nvSpPr>
        <p:spPr>
          <a:xfrm>
            <a:off x="6765753" y="5103837"/>
            <a:ext cx="485842" cy="390579"/>
          </a:xfrm>
          <a:custGeom>
            <a:avLst/>
            <a:gdLst>
              <a:gd name="connsiteX0" fmla="*/ -552 w 485842"/>
              <a:gd name="connsiteY0" fmla="*/ -196 h 390579"/>
              <a:gd name="connsiteX1" fmla="*/ 485291 w 485842"/>
              <a:gd name="connsiteY1" fmla="*/ -196 h 390579"/>
              <a:gd name="connsiteX2" fmla="*/ 485291 w 485842"/>
              <a:gd name="connsiteY2" fmla="*/ 390383 h 390579"/>
              <a:gd name="connsiteX3" fmla="*/ -552 w 485842"/>
              <a:gd name="connsiteY3" fmla="*/ 390383 h 390579"/>
            </a:gdLst>
            <a:ahLst/>
            <a:cxnLst>
              <a:cxn ang="0">
                <a:pos x="connsiteX0" y="connsiteY0"/>
              </a:cxn>
              <a:cxn ang="0">
                <a:pos x="connsiteX1" y="connsiteY1"/>
              </a:cxn>
              <a:cxn ang="0">
                <a:pos x="connsiteX2" y="connsiteY2"/>
              </a:cxn>
              <a:cxn ang="0">
                <a:pos x="connsiteX3" y="connsiteY3"/>
              </a:cxn>
            </a:cxnLst>
            <a:rect l="l" t="t" r="r" b="b"/>
            <a:pathLst>
              <a:path w="485842" h="390579">
                <a:moveTo>
                  <a:pt x="-552" y="-196"/>
                </a:moveTo>
                <a:lnTo>
                  <a:pt x="485291" y="-196"/>
                </a:lnTo>
                <a:lnTo>
                  <a:pt x="485291" y="390383"/>
                </a:lnTo>
                <a:lnTo>
                  <a:pt x="-552" y="390383"/>
                </a:lnTo>
                <a:close/>
              </a:path>
            </a:pathLst>
          </a:custGeom>
          <a:solidFill>
            <a:srgbClr val="196B24"/>
          </a:solidFill>
          <a:ln w="9525" cap="flat">
            <a:no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9535EE78-967C-C5C4-C472-1D133EEE11E7}"/>
              </a:ext>
            </a:extLst>
          </p:cNvPr>
          <p:cNvSpPr/>
          <p:nvPr/>
        </p:nvSpPr>
        <p:spPr>
          <a:xfrm>
            <a:off x="7375439" y="5103837"/>
            <a:ext cx="495369" cy="390579"/>
          </a:xfrm>
          <a:custGeom>
            <a:avLst/>
            <a:gdLst>
              <a:gd name="connsiteX0" fmla="*/ -552 w 495369"/>
              <a:gd name="connsiteY0" fmla="*/ -196 h 390579"/>
              <a:gd name="connsiteX1" fmla="*/ 494817 w 495369"/>
              <a:gd name="connsiteY1" fmla="*/ -196 h 390579"/>
              <a:gd name="connsiteX2" fmla="*/ 494817 w 495369"/>
              <a:gd name="connsiteY2" fmla="*/ 390383 h 390579"/>
              <a:gd name="connsiteX3" fmla="*/ -552 w 495369"/>
              <a:gd name="connsiteY3" fmla="*/ 390383 h 390579"/>
            </a:gdLst>
            <a:ahLst/>
            <a:cxnLst>
              <a:cxn ang="0">
                <a:pos x="connsiteX0" y="connsiteY0"/>
              </a:cxn>
              <a:cxn ang="0">
                <a:pos x="connsiteX1" y="connsiteY1"/>
              </a:cxn>
              <a:cxn ang="0">
                <a:pos x="connsiteX2" y="connsiteY2"/>
              </a:cxn>
              <a:cxn ang="0">
                <a:pos x="connsiteX3" y="connsiteY3"/>
              </a:cxn>
            </a:cxnLst>
            <a:rect l="l" t="t" r="r" b="b"/>
            <a:pathLst>
              <a:path w="495369" h="390579">
                <a:moveTo>
                  <a:pt x="-552" y="-196"/>
                </a:moveTo>
                <a:lnTo>
                  <a:pt x="494817" y="-196"/>
                </a:lnTo>
                <a:lnTo>
                  <a:pt x="494817" y="390383"/>
                </a:lnTo>
                <a:lnTo>
                  <a:pt x="-552" y="390383"/>
                </a:lnTo>
                <a:close/>
              </a:path>
            </a:pathLst>
          </a:custGeom>
          <a:solidFill>
            <a:srgbClr val="0F9ED5"/>
          </a:solidFill>
          <a:ln w="9525" cap="flat">
            <a:noFill/>
            <a:prstDash val="solid"/>
            <a:miter/>
          </a:ln>
        </p:spPr>
        <p:txBody>
          <a:bodyPr rtlCol="0" anchor="ctr"/>
          <a:lstStyle/>
          <a:p>
            <a:endParaRPr lang="de-DE"/>
          </a:p>
        </p:txBody>
      </p:sp>
      <p:sp>
        <p:nvSpPr>
          <p:cNvPr id="26" name="Freihandform: Form 25">
            <a:extLst>
              <a:ext uri="{FF2B5EF4-FFF2-40B4-BE49-F238E27FC236}">
                <a16:creationId xmlns:a16="http://schemas.microsoft.com/office/drawing/2014/main" id="{3483643E-E7E2-3ED2-D7FB-A3E9B32B8EB3}"/>
              </a:ext>
            </a:extLst>
          </p:cNvPr>
          <p:cNvSpPr/>
          <p:nvPr/>
        </p:nvSpPr>
        <p:spPr>
          <a:xfrm>
            <a:off x="7994650" y="5294364"/>
            <a:ext cx="485842" cy="200052"/>
          </a:xfrm>
          <a:custGeom>
            <a:avLst/>
            <a:gdLst>
              <a:gd name="connsiteX0" fmla="*/ -552 w 485842"/>
              <a:gd name="connsiteY0" fmla="*/ -196 h 200052"/>
              <a:gd name="connsiteX1" fmla="*/ 485291 w 485842"/>
              <a:gd name="connsiteY1" fmla="*/ -196 h 200052"/>
              <a:gd name="connsiteX2" fmla="*/ 485291 w 485842"/>
              <a:gd name="connsiteY2" fmla="*/ 199857 h 200052"/>
              <a:gd name="connsiteX3" fmla="*/ -552 w 485842"/>
              <a:gd name="connsiteY3" fmla="*/ 199857 h 200052"/>
            </a:gdLst>
            <a:ahLst/>
            <a:cxnLst>
              <a:cxn ang="0">
                <a:pos x="connsiteX0" y="connsiteY0"/>
              </a:cxn>
              <a:cxn ang="0">
                <a:pos x="connsiteX1" y="connsiteY1"/>
              </a:cxn>
              <a:cxn ang="0">
                <a:pos x="connsiteX2" y="connsiteY2"/>
              </a:cxn>
              <a:cxn ang="0">
                <a:pos x="connsiteX3" y="connsiteY3"/>
              </a:cxn>
            </a:cxnLst>
            <a:rect l="l" t="t" r="r" b="b"/>
            <a:pathLst>
              <a:path w="485842" h="200052">
                <a:moveTo>
                  <a:pt x="-552" y="-196"/>
                </a:moveTo>
                <a:lnTo>
                  <a:pt x="485291" y="-196"/>
                </a:lnTo>
                <a:lnTo>
                  <a:pt x="485291" y="199857"/>
                </a:lnTo>
                <a:lnTo>
                  <a:pt x="-552" y="199857"/>
                </a:lnTo>
                <a:close/>
              </a:path>
            </a:pathLst>
          </a:custGeom>
          <a:solidFill>
            <a:srgbClr val="A02B93"/>
          </a:solidFill>
          <a:ln w="9525" cap="flat">
            <a:noFill/>
            <a:prstDash val="solid"/>
            <a:miter/>
          </a:ln>
        </p:spPr>
        <p:txBody>
          <a:bodyPr rtlCol="0" anchor="ctr"/>
          <a:lstStyle/>
          <a:p>
            <a:endParaRPr lang="de-DE"/>
          </a:p>
        </p:txBody>
      </p:sp>
      <p:sp>
        <p:nvSpPr>
          <p:cNvPr id="30" name="Freihandform: Form 29">
            <a:extLst>
              <a:ext uri="{FF2B5EF4-FFF2-40B4-BE49-F238E27FC236}">
                <a16:creationId xmlns:a16="http://schemas.microsoft.com/office/drawing/2014/main" id="{2985CF28-34F2-A230-679D-D6C9AF34CB19}"/>
              </a:ext>
            </a:extLst>
          </p:cNvPr>
          <p:cNvSpPr/>
          <p:nvPr/>
        </p:nvSpPr>
        <p:spPr>
          <a:xfrm>
            <a:off x="8613861" y="5465838"/>
            <a:ext cx="485842" cy="28578"/>
          </a:xfrm>
          <a:custGeom>
            <a:avLst/>
            <a:gdLst>
              <a:gd name="connsiteX0" fmla="*/ -552 w 485842"/>
              <a:gd name="connsiteY0" fmla="*/ -196 h 28578"/>
              <a:gd name="connsiteX1" fmla="*/ 485291 w 485842"/>
              <a:gd name="connsiteY1" fmla="*/ -196 h 28578"/>
              <a:gd name="connsiteX2" fmla="*/ 485291 w 485842"/>
              <a:gd name="connsiteY2" fmla="*/ 28383 h 28578"/>
              <a:gd name="connsiteX3" fmla="*/ -552 w 485842"/>
              <a:gd name="connsiteY3" fmla="*/ 28383 h 28578"/>
            </a:gdLst>
            <a:ahLst/>
            <a:cxnLst>
              <a:cxn ang="0">
                <a:pos x="connsiteX0" y="connsiteY0"/>
              </a:cxn>
              <a:cxn ang="0">
                <a:pos x="connsiteX1" y="connsiteY1"/>
              </a:cxn>
              <a:cxn ang="0">
                <a:pos x="connsiteX2" y="connsiteY2"/>
              </a:cxn>
              <a:cxn ang="0">
                <a:pos x="connsiteX3" y="connsiteY3"/>
              </a:cxn>
            </a:cxnLst>
            <a:rect l="l" t="t" r="r" b="b"/>
            <a:pathLst>
              <a:path w="485842" h="28578">
                <a:moveTo>
                  <a:pt x="-552" y="-196"/>
                </a:moveTo>
                <a:lnTo>
                  <a:pt x="485291" y="-196"/>
                </a:lnTo>
                <a:lnTo>
                  <a:pt x="485291" y="28383"/>
                </a:lnTo>
                <a:lnTo>
                  <a:pt x="-552" y="28383"/>
                </a:lnTo>
                <a:close/>
              </a:path>
            </a:pathLst>
          </a:custGeom>
          <a:solidFill>
            <a:srgbClr val="4EA72E"/>
          </a:solidFill>
          <a:ln w="9525" cap="flat">
            <a:noFill/>
            <a:prstDash val="solid"/>
            <a:miter/>
          </a:ln>
        </p:spPr>
        <p:txBody>
          <a:bodyPr rtlCol="0" anchor="ctr"/>
          <a:lstStyle/>
          <a:p>
            <a:endParaRPr lang="de-DE"/>
          </a:p>
        </p:txBody>
      </p:sp>
      <p:sp>
        <p:nvSpPr>
          <p:cNvPr id="32" name="Textfeld 31">
            <a:extLst>
              <a:ext uri="{FF2B5EF4-FFF2-40B4-BE49-F238E27FC236}">
                <a16:creationId xmlns:a16="http://schemas.microsoft.com/office/drawing/2014/main" id="{D178B661-7263-F570-D1D7-57451D348CC4}"/>
              </a:ext>
            </a:extLst>
          </p:cNvPr>
          <p:cNvSpPr txBox="1"/>
          <p:nvPr/>
        </p:nvSpPr>
        <p:spPr>
          <a:xfrm>
            <a:off x="5492620" y="2076376"/>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62,74</a:t>
            </a:r>
          </a:p>
        </p:txBody>
      </p:sp>
      <p:sp>
        <p:nvSpPr>
          <p:cNvPr id="36" name="Textfeld 35">
            <a:extLst>
              <a:ext uri="{FF2B5EF4-FFF2-40B4-BE49-F238E27FC236}">
                <a16:creationId xmlns:a16="http://schemas.microsoft.com/office/drawing/2014/main" id="{C2B2889B-E003-EE6D-0F8C-D54E5C90BE5B}"/>
              </a:ext>
            </a:extLst>
          </p:cNvPr>
          <p:cNvSpPr txBox="1"/>
          <p:nvPr/>
        </p:nvSpPr>
        <p:spPr>
          <a:xfrm>
            <a:off x="6110898" y="4362695"/>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16,92</a:t>
            </a:r>
          </a:p>
        </p:txBody>
      </p:sp>
      <p:sp>
        <p:nvSpPr>
          <p:cNvPr id="37" name="Textfeld 36">
            <a:extLst>
              <a:ext uri="{FF2B5EF4-FFF2-40B4-BE49-F238E27FC236}">
                <a16:creationId xmlns:a16="http://schemas.microsoft.com/office/drawing/2014/main" id="{A0C3D4EF-E702-C348-1D58-2A674A6AC6D9}"/>
              </a:ext>
            </a:extLst>
          </p:cNvPr>
          <p:cNvSpPr txBox="1"/>
          <p:nvPr/>
        </p:nvSpPr>
        <p:spPr>
          <a:xfrm>
            <a:off x="6769796" y="4810433"/>
            <a:ext cx="487722"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7,88</a:t>
            </a:r>
          </a:p>
        </p:txBody>
      </p:sp>
      <p:sp>
        <p:nvSpPr>
          <p:cNvPr id="38" name="Textfeld 37">
            <a:extLst>
              <a:ext uri="{FF2B5EF4-FFF2-40B4-BE49-F238E27FC236}">
                <a16:creationId xmlns:a16="http://schemas.microsoft.com/office/drawing/2014/main" id="{19E40577-C82E-3BDC-A565-39E6E430232C}"/>
              </a:ext>
            </a:extLst>
          </p:cNvPr>
          <p:cNvSpPr txBox="1"/>
          <p:nvPr/>
        </p:nvSpPr>
        <p:spPr>
          <a:xfrm>
            <a:off x="7388074" y="4819959"/>
            <a:ext cx="487722"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7,86</a:t>
            </a:r>
          </a:p>
        </p:txBody>
      </p:sp>
      <p:sp>
        <p:nvSpPr>
          <p:cNvPr id="40" name="Textfeld 39">
            <a:extLst>
              <a:ext uri="{FF2B5EF4-FFF2-40B4-BE49-F238E27FC236}">
                <a16:creationId xmlns:a16="http://schemas.microsoft.com/office/drawing/2014/main" id="{E5B39A7F-CF9F-7DFA-0237-3774ABF0260A}"/>
              </a:ext>
            </a:extLst>
          </p:cNvPr>
          <p:cNvSpPr txBox="1"/>
          <p:nvPr/>
        </p:nvSpPr>
        <p:spPr>
          <a:xfrm>
            <a:off x="8006351" y="5000959"/>
            <a:ext cx="487722"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4,06</a:t>
            </a:r>
          </a:p>
        </p:txBody>
      </p:sp>
      <p:sp>
        <p:nvSpPr>
          <p:cNvPr id="41" name="Textfeld 40">
            <a:extLst>
              <a:ext uri="{FF2B5EF4-FFF2-40B4-BE49-F238E27FC236}">
                <a16:creationId xmlns:a16="http://schemas.microsoft.com/office/drawing/2014/main" id="{409C080A-64E6-8B37-C67D-6EA9987A4645}"/>
              </a:ext>
            </a:extLst>
          </p:cNvPr>
          <p:cNvSpPr txBox="1"/>
          <p:nvPr/>
        </p:nvSpPr>
        <p:spPr>
          <a:xfrm>
            <a:off x="8624629" y="5181959"/>
            <a:ext cx="487722"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0,54</a:t>
            </a:r>
          </a:p>
        </p:txBody>
      </p:sp>
      <p:sp>
        <p:nvSpPr>
          <p:cNvPr id="42" name="Textfeld 41">
            <a:extLst>
              <a:ext uri="{FF2B5EF4-FFF2-40B4-BE49-F238E27FC236}">
                <a16:creationId xmlns:a16="http://schemas.microsoft.com/office/drawing/2014/main" id="{95F45B0E-1929-4F76-3436-FA44D0255AFE}"/>
              </a:ext>
            </a:extLst>
          </p:cNvPr>
          <p:cNvSpPr txBox="1"/>
          <p:nvPr/>
        </p:nvSpPr>
        <p:spPr>
          <a:xfrm>
            <a:off x="934585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3" name="Textfeld 42">
            <a:extLst>
              <a:ext uri="{FF2B5EF4-FFF2-40B4-BE49-F238E27FC236}">
                <a16:creationId xmlns:a16="http://schemas.microsoft.com/office/drawing/2014/main" id="{A7855E32-B0C8-8A37-ACC4-5835B5C0F7C3}"/>
              </a:ext>
            </a:extLst>
          </p:cNvPr>
          <p:cNvSpPr txBox="1"/>
          <p:nvPr/>
        </p:nvSpPr>
        <p:spPr>
          <a:xfrm>
            <a:off x="996413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5" name="Textfeld 44">
            <a:extLst>
              <a:ext uri="{FF2B5EF4-FFF2-40B4-BE49-F238E27FC236}">
                <a16:creationId xmlns:a16="http://schemas.microsoft.com/office/drawing/2014/main" id="{8165C8CC-931C-9FF6-02A0-FA24189DAF4B}"/>
              </a:ext>
            </a:extLst>
          </p:cNvPr>
          <p:cNvSpPr txBox="1"/>
          <p:nvPr/>
        </p:nvSpPr>
        <p:spPr>
          <a:xfrm>
            <a:off x="1058239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6" name="Textfeld 45">
            <a:extLst>
              <a:ext uri="{FF2B5EF4-FFF2-40B4-BE49-F238E27FC236}">
                <a16:creationId xmlns:a16="http://schemas.microsoft.com/office/drawing/2014/main" id="{D0EE2FE3-B3F1-4DB1-B9C0-C67FBC51522E}"/>
              </a:ext>
            </a:extLst>
          </p:cNvPr>
          <p:cNvSpPr txBox="1"/>
          <p:nvPr/>
        </p:nvSpPr>
        <p:spPr>
          <a:xfrm>
            <a:off x="1120065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8" name="Textfeld 47">
            <a:extLst>
              <a:ext uri="{FF2B5EF4-FFF2-40B4-BE49-F238E27FC236}">
                <a16:creationId xmlns:a16="http://schemas.microsoft.com/office/drawing/2014/main" id="{3E8C9A04-F8FF-AE06-0217-FD076683769D}"/>
              </a:ext>
            </a:extLst>
          </p:cNvPr>
          <p:cNvSpPr txBox="1"/>
          <p:nvPr/>
        </p:nvSpPr>
        <p:spPr>
          <a:xfrm>
            <a:off x="1181900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0" name="Textfeld 49">
            <a:extLst>
              <a:ext uri="{FF2B5EF4-FFF2-40B4-BE49-F238E27FC236}">
                <a16:creationId xmlns:a16="http://schemas.microsoft.com/office/drawing/2014/main" id="{3D722611-68A7-E769-5D81-C02DCCF8927F}"/>
              </a:ext>
            </a:extLst>
          </p:cNvPr>
          <p:cNvSpPr txBox="1"/>
          <p:nvPr/>
        </p:nvSpPr>
        <p:spPr>
          <a:xfrm>
            <a:off x="1243726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2" name="Textfeld 51">
            <a:extLst>
              <a:ext uri="{FF2B5EF4-FFF2-40B4-BE49-F238E27FC236}">
                <a16:creationId xmlns:a16="http://schemas.microsoft.com/office/drawing/2014/main" id="{EC4C5766-7043-C57B-3EB0-574CE442E11E}"/>
              </a:ext>
            </a:extLst>
          </p:cNvPr>
          <p:cNvSpPr txBox="1"/>
          <p:nvPr/>
        </p:nvSpPr>
        <p:spPr>
          <a:xfrm>
            <a:off x="1305552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4" name="Textfeld 53">
            <a:extLst>
              <a:ext uri="{FF2B5EF4-FFF2-40B4-BE49-F238E27FC236}">
                <a16:creationId xmlns:a16="http://schemas.microsoft.com/office/drawing/2014/main" id="{01A88FA0-DDDF-F7EF-69F9-40C695C28DA9}"/>
              </a:ext>
            </a:extLst>
          </p:cNvPr>
          <p:cNvSpPr txBox="1"/>
          <p:nvPr/>
        </p:nvSpPr>
        <p:spPr>
          <a:xfrm>
            <a:off x="1367378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6" name="Textfeld 55">
            <a:extLst>
              <a:ext uri="{FF2B5EF4-FFF2-40B4-BE49-F238E27FC236}">
                <a16:creationId xmlns:a16="http://schemas.microsoft.com/office/drawing/2014/main" id="{F531789A-8F67-37ED-594D-436D7D62324A}"/>
              </a:ext>
            </a:extLst>
          </p:cNvPr>
          <p:cNvSpPr txBox="1"/>
          <p:nvPr/>
        </p:nvSpPr>
        <p:spPr>
          <a:xfrm>
            <a:off x="1429213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8" name="Textfeld 57">
            <a:extLst>
              <a:ext uri="{FF2B5EF4-FFF2-40B4-BE49-F238E27FC236}">
                <a16:creationId xmlns:a16="http://schemas.microsoft.com/office/drawing/2014/main" id="{C3633CA7-4A0F-8946-4DC6-30D42C233D58}"/>
              </a:ext>
            </a:extLst>
          </p:cNvPr>
          <p:cNvSpPr txBox="1"/>
          <p:nvPr/>
        </p:nvSpPr>
        <p:spPr>
          <a:xfrm>
            <a:off x="1491039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0" name="Textfeld 59">
            <a:extLst>
              <a:ext uri="{FF2B5EF4-FFF2-40B4-BE49-F238E27FC236}">
                <a16:creationId xmlns:a16="http://schemas.microsoft.com/office/drawing/2014/main" id="{07136A9F-F3F3-2160-2233-0CD751DF6F81}"/>
              </a:ext>
            </a:extLst>
          </p:cNvPr>
          <p:cNvSpPr txBox="1"/>
          <p:nvPr/>
        </p:nvSpPr>
        <p:spPr>
          <a:xfrm>
            <a:off x="1552865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2" name="Textfeld 61">
            <a:extLst>
              <a:ext uri="{FF2B5EF4-FFF2-40B4-BE49-F238E27FC236}">
                <a16:creationId xmlns:a16="http://schemas.microsoft.com/office/drawing/2014/main" id="{58331C1A-00EC-C1F4-A960-ECED5304296B}"/>
              </a:ext>
            </a:extLst>
          </p:cNvPr>
          <p:cNvSpPr txBox="1"/>
          <p:nvPr/>
        </p:nvSpPr>
        <p:spPr>
          <a:xfrm>
            <a:off x="1614691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3" name="Textfeld 62">
            <a:extLst>
              <a:ext uri="{FF2B5EF4-FFF2-40B4-BE49-F238E27FC236}">
                <a16:creationId xmlns:a16="http://schemas.microsoft.com/office/drawing/2014/main" id="{A7F2BE12-34A0-9174-7FBC-419651052AA1}"/>
              </a:ext>
            </a:extLst>
          </p:cNvPr>
          <p:cNvSpPr txBox="1"/>
          <p:nvPr/>
        </p:nvSpPr>
        <p:spPr>
          <a:xfrm>
            <a:off x="1676517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4" name="Textfeld 63">
            <a:extLst>
              <a:ext uri="{FF2B5EF4-FFF2-40B4-BE49-F238E27FC236}">
                <a16:creationId xmlns:a16="http://schemas.microsoft.com/office/drawing/2014/main" id="{D345088F-41E6-54F0-3D57-015953E175F4}"/>
              </a:ext>
            </a:extLst>
          </p:cNvPr>
          <p:cNvSpPr txBox="1"/>
          <p:nvPr/>
        </p:nvSpPr>
        <p:spPr>
          <a:xfrm>
            <a:off x="1738352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6" name="Textfeld 65">
            <a:extLst>
              <a:ext uri="{FF2B5EF4-FFF2-40B4-BE49-F238E27FC236}">
                <a16:creationId xmlns:a16="http://schemas.microsoft.com/office/drawing/2014/main" id="{774EB2EC-4C98-C8BB-DE97-E06DCBDA6CAD}"/>
              </a:ext>
            </a:extLst>
          </p:cNvPr>
          <p:cNvSpPr txBox="1"/>
          <p:nvPr/>
        </p:nvSpPr>
        <p:spPr>
          <a:xfrm>
            <a:off x="1800178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8" name="Textfeld 67">
            <a:extLst>
              <a:ext uri="{FF2B5EF4-FFF2-40B4-BE49-F238E27FC236}">
                <a16:creationId xmlns:a16="http://schemas.microsoft.com/office/drawing/2014/main" id="{12EA0B1B-CDB6-BC73-DF41-750C7A7DDCA8}"/>
              </a:ext>
            </a:extLst>
          </p:cNvPr>
          <p:cNvSpPr txBox="1"/>
          <p:nvPr/>
        </p:nvSpPr>
        <p:spPr>
          <a:xfrm>
            <a:off x="1862004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70" name="Textfeld 69">
            <a:extLst>
              <a:ext uri="{FF2B5EF4-FFF2-40B4-BE49-F238E27FC236}">
                <a16:creationId xmlns:a16="http://schemas.microsoft.com/office/drawing/2014/main" id="{4DDB7973-AB97-42A2-259F-857D87E54A65}"/>
              </a:ext>
            </a:extLst>
          </p:cNvPr>
          <p:cNvSpPr txBox="1"/>
          <p:nvPr/>
        </p:nvSpPr>
        <p:spPr>
          <a:xfrm>
            <a:off x="1923830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72" name="Textfeld 71">
            <a:extLst>
              <a:ext uri="{FF2B5EF4-FFF2-40B4-BE49-F238E27FC236}">
                <a16:creationId xmlns:a16="http://schemas.microsoft.com/office/drawing/2014/main" id="{34ED6960-17A0-4A9B-6A6C-95D97424121D}"/>
              </a:ext>
            </a:extLst>
          </p:cNvPr>
          <p:cNvSpPr txBox="1"/>
          <p:nvPr/>
        </p:nvSpPr>
        <p:spPr>
          <a:xfrm>
            <a:off x="1985665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Tree>
    <p:extLst>
      <p:ext uri="{BB962C8B-B14F-4D97-AF65-F5344CB8AC3E}">
        <p14:creationId xmlns:p14="http://schemas.microsoft.com/office/powerpoint/2010/main" val="388010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152">
        <p159:morph option="byObject"/>
      </p:transition>
    </mc:Choice>
    <mc:Fallback xmlns="">
      <p:transition advTm="15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7A9DC-5770-64E7-A047-50FC1E330E9A}"/>
            </a:ext>
          </a:extLst>
        </p:cNvPr>
        <p:cNvGrpSpPr/>
        <p:nvPr/>
      </p:nvGrpSpPr>
      <p:grpSpPr>
        <a:xfrm>
          <a:off x="0" y="0"/>
          <a:ext cx="0" cy="0"/>
          <a:chOff x="0" y="0"/>
          <a:chExt cx="0" cy="0"/>
        </a:xfrm>
      </p:grpSpPr>
      <p:pic>
        <p:nvPicPr>
          <p:cNvPr id="9" name="Grafik 8">
            <a:extLst>
              <a:ext uri="{FF2B5EF4-FFF2-40B4-BE49-F238E27FC236}">
                <a16:creationId xmlns:a16="http://schemas.microsoft.com/office/drawing/2014/main" id="{CEAD9792-2885-F327-690E-8E730D06A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461" y="4420634"/>
            <a:ext cx="744498" cy="1040303"/>
          </a:xfrm>
          <a:prstGeom prst="rect">
            <a:avLst/>
          </a:prstGeom>
        </p:spPr>
      </p:pic>
      <p:sp>
        <p:nvSpPr>
          <p:cNvPr id="2" name="Titel 1">
            <a:extLst>
              <a:ext uri="{FF2B5EF4-FFF2-40B4-BE49-F238E27FC236}">
                <a16:creationId xmlns:a16="http://schemas.microsoft.com/office/drawing/2014/main" id="{44245A5A-9C2D-58A1-9039-733FE02689D5}"/>
              </a:ext>
            </a:extLst>
          </p:cNvPr>
          <p:cNvSpPr>
            <a:spLocks noGrp="1"/>
          </p:cNvSpPr>
          <p:nvPr>
            <p:ph type="title"/>
          </p:nvPr>
        </p:nvSpPr>
        <p:spPr/>
        <p:txBody>
          <a:bodyPr/>
          <a:lstStyle/>
          <a:p>
            <a:r>
              <a:rPr lang="de-DE"/>
              <a:t>Autoregressives Modell</a:t>
            </a:r>
          </a:p>
        </p:txBody>
      </p:sp>
      <p:sp>
        <p:nvSpPr>
          <p:cNvPr id="16" name="Freihandform: Form 15">
            <a:extLst>
              <a:ext uri="{FF2B5EF4-FFF2-40B4-BE49-F238E27FC236}">
                <a16:creationId xmlns:a16="http://schemas.microsoft.com/office/drawing/2014/main" id="{FFEDF599-053A-04A9-620E-38D6A2E741F6}"/>
              </a:ext>
            </a:extLst>
          </p:cNvPr>
          <p:cNvSpPr/>
          <p:nvPr/>
        </p:nvSpPr>
        <p:spPr>
          <a:xfrm>
            <a:off x="2425827" y="3320410"/>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2" name="Freihandform: Form 21">
            <a:extLst>
              <a:ext uri="{FF2B5EF4-FFF2-40B4-BE49-F238E27FC236}">
                <a16:creationId xmlns:a16="http://schemas.microsoft.com/office/drawing/2014/main" id="{86EB8E54-3DD0-78E5-9F1E-DD7C5E3B44F7}"/>
              </a:ext>
            </a:extLst>
          </p:cNvPr>
          <p:cNvSpPr/>
          <p:nvPr/>
        </p:nvSpPr>
        <p:spPr>
          <a:xfrm>
            <a:off x="1625211" y="3320410"/>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endParaRPr lang="de-DE"/>
          </a:p>
        </p:txBody>
      </p:sp>
      <p:sp>
        <p:nvSpPr>
          <p:cNvPr id="24" name="Freihandform: Form 23">
            <a:extLst>
              <a:ext uri="{FF2B5EF4-FFF2-40B4-BE49-F238E27FC236}">
                <a16:creationId xmlns:a16="http://schemas.microsoft.com/office/drawing/2014/main" id="{D7A527DC-6FD7-5582-EE7F-E5BD65B5B028}"/>
              </a:ext>
            </a:extLst>
          </p:cNvPr>
          <p:cNvSpPr/>
          <p:nvPr/>
        </p:nvSpPr>
        <p:spPr>
          <a:xfrm>
            <a:off x="2425827" y="4420382"/>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5" name="Freihandform: Form 24">
            <a:extLst>
              <a:ext uri="{FF2B5EF4-FFF2-40B4-BE49-F238E27FC236}">
                <a16:creationId xmlns:a16="http://schemas.microsoft.com/office/drawing/2014/main" id="{89FF78A6-F727-AA07-EF2C-5AE5CF0657D9}"/>
              </a:ext>
            </a:extLst>
          </p:cNvPr>
          <p:cNvSpPr/>
          <p:nvPr/>
        </p:nvSpPr>
        <p:spPr>
          <a:xfrm>
            <a:off x="1625211" y="4420382"/>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7" name="Freihandform: Form 26">
            <a:extLst>
              <a:ext uri="{FF2B5EF4-FFF2-40B4-BE49-F238E27FC236}">
                <a16:creationId xmlns:a16="http://schemas.microsoft.com/office/drawing/2014/main" id="{8E698DBF-C150-4B8B-DEF5-69679461B5C1}"/>
              </a:ext>
            </a:extLst>
          </p:cNvPr>
          <p:cNvSpPr/>
          <p:nvPr/>
        </p:nvSpPr>
        <p:spPr>
          <a:xfrm>
            <a:off x="2425827" y="5520354"/>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28" name="Freihandform: Form 27">
            <a:extLst>
              <a:ext uri="{FF2B5EF4-FFF2-40B4-BE49-F238E27FC236}">
                <a16:creationId xmlns:a16="http://schemas.microsoft.com/office/drawing/2014/main" id="{F3F0F785-8888-2017-EA23-B05D6A22C4B5}"/>
              </a:ext>
            </a:extLst>
          </p:cNvPr>
          <p:cNvSpPr/>
          <p:nvPr/>
        </p:nvSpPr>
        <p:spPr>
          <a:xfrm>
            <a:off x="1625211" y="5520354"/>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solidFill>
            <a:srgbClr val="FFFFFF"/>
          </a:solidFill>
          <a:ln w="3306" cap="flat">
            <a:solidFill>
              <a:srgbClr val="000000"/>
            </a:solidFill>
            <a:prstDash val="solid"/>
            <a:miter/>
          </a:ln>
        </p:spPr>
        <p:txBody>
          <a:bodyPr rtlCol="0" anchor="ctr"/>
          <a:lstStyle/>
          <a:p>
            <a:endParaRPr lang="de-DE"/>
          </a:p>
        </p:txBody>
      </p:sp>
      <p:sp>
        <p:nvSpPr>
          <p:cNvPr id="31" name="Rechteck 30">
            <a:extLst>
              <a:ext uri="{FF2B5EF4-FFF2-40B4-BE49-F238E27FC236}">
                <a16:creationId xmlns:a16="http://schemas.microsoft.com/office/drawing/2014/main" id="{B8E79DA1-39D3-9F8D-B6F5-F4421E441C20}"/>
              </a:ext>
            </a:extLst>
          </p:cNvPr>
          <p:cNvSpPr/>
          <p:nvPr/>
        </p:nvSpPr>
        <p:spPr>
          <a:xfrm rot="16200000">
            <a:off x="57213" y="363475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Unten</a:t>
            </a:r>
          </a:p>
        </p:txBody>
      </p:sp>
      <p:sp>
        <p:nvSpPr>
          <p:cNvPr id="33" name="Rechteck 32">
            <a:extLst>
              <a:ext uri="{FF2B5EF4-FFF2-40B4-BE49-F238E27FC236}">
                <a16:creationId xmlns:a16="http://schemas.microsoft.com/office/drawing/2014/main" id="{B677FF67-A169-C5E0-5FD5-3B9F0AC0F38D}"/>
              </a:ext>
            </a:extLst>
          </p:cNvPr>
          <p:cNvSpPr/>
          <p:nvPr/>
        </p:nvSpPr>
        <p:spPr>
          <a:xfrm rot="16200000">
            <a:off x="49124" y="474266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Links</a:t>
            </a:r>
          </a:p>
        </p:txBody>
      </p:sp>
      <p:sp>
        <p:nvSpPr>
          <p:cNvPr id="34" name="Rechteck 33">
            <a:extLst>
              <a:ext uri="{FF2B5EF4-FFF2-40B4-BE49-F238E27FC236}">
                <a16:creationId xmlns:a16="http://schemas.microsoft.com/office/drawing/2014/main" id="{EA12A1D2-8EAB-C0B4-F8FA-9BA981433B6A}"/>
              </a:ext>
            </a:extLst>
          </p:cNvPr>
          <p:cNvSpPr/>
          <p:nvPr/>
        </p:nvSpPr>
        <p:spPr>
          <a:xfrm rot="16200000">
            <a:off x="41033" y="585057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Oben</a:t>
            </a:r>
          </a:p>
        </p:txBody>
      </p:sp>
      <p:sp>
        <p:nvSpPr>
          <p:cNvPr id="35" name="Rechteck 34">
            <a:extLst>
              <a:ext uri="{FF2B5EF4-FFF2-40B4-BE49-F238E27FC236}">
                <a16:creationId xmlns:a16="http://schemas.microsoft.com/office/drawing/2014/main" id="{F8EB1C21-94B5-A871-A03A-5BB591715373}"/>
              </a:ext>
            </a:extLst>
          </p:cNvPr>
          <p:cNvSpPr/>
          <p:nvPr/>
        </p:nvSpPr>
        <p:spPr>
          <a:xfrm rot="16200000">
            <a:off x="59009" y="2521044"/>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Rechts</a:t>
            </a:r>
          </a:p>
        </p:txBody>
      </p:sp>
      <p:pic>
        <p:nvPicPr>
          <p:cNvPr id="59" name="Grafik 58">
            <a:extLst>
              <a:ext uri="{FF2B5EF4-FFF2-40B4-BE49-F238E27FC236}">
                <a16:creationId xmlns:a16="http://schemas.microsoft.com/office/drawing/2014/main" id="{169724C0-2687-1552-A5B7-19C8FF38A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9723" y="5520354"/>
            <a:ext cx="482615" cy="674368"/>
          </a:xfrm>
          <a:prstGeom prst="rect">
            <a:avLst/>
          </a:prstGeom>
        </p:spPr>
      </p:pic>
      <p:pic>
        <p:nvPicPr>
          <p:cNvPr id="75" name="Grafik 74">
            <a:extLst>
              <a:ext uri="{FF2B5EF4-FFF2-40B4-BE49-F238E27FC236}">
                <a16:creationId xmlns:a16="http://schemas.microsoft.com/office/drawing/2014/main" id="{CFAE6ACC-A99D-E45E-3138-345793FBF6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8848" y="5520354"/>
            <a:ext cx="482615" cy="674368"/>
          </a:xfrm>
          <a:prstGeom prst="rect">
            <a:avLst/>
          </a:prstGeom>
        </p:spPr>
      </p:pic>
      <p:pic>
        <p:nvPicPr>
          <p:cNvPr id="67" name="Grafik 66">
            <a:extLst>
              <a:ext uri="{FF2B5EF4-FFF2-40B4-BE49-F238E27FC236}">
                <a16:creationId xmlns:a16="http://schemas.microsoft.com/office/drawing/2014/main" id="{853C98C8-1AF1-94D7-1200-FCFFDA647D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7972" y="5520354"/>
            <a:ext cx="482615" cy="674368"/>
          </a:xfrm>
          <a:prstGeom prst="rect">
            <a:avLst/>
          </a:prstGeom>
        </p:spPr>
      </p:pic>
      <p:pic>
        <p:nvPicPr>
          <p:cNvPr id="71" name="Grafik 70">
            <a:extLst>
              <a:ext uri="{FF2B5EF4-FFF2-40B4-BE49-F238E27FC236}">
                <a16:creationId xmlns:a16="http://schemas.microsoft.com/office/drawing/2014/main" id="{284C148B-B032-E020-2DEF-919DC86660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7097" y="5520354"/>
            <a:ext cx="482615" cy="674368"/>
          </a:xfrm>
          <a:prstGeom prst="rect">
            <a:avLst/>
          </a:prstGeom>
        </p:spPr>
      </p:pic>
      <p:pic>
        <p:nvPicPr>
          <p:cNvPr id="69" name="Grafik 68">
            <a:extLst>
              <a:ext uri="{FF2B5EF4-FFF2-40B4-BE49-F238E27FC236}">
                <a16:creationId xmlns:a16="http://schemas.microsoft.com/office/drawing/2014/main" id="{DFAC5F24-8D9A-EE4C-C5B0-0A5F174CB2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96222" y="5519987"/>
            <a:ext cx="482615" cy="674368"/>
          </a:xfrm>
          <a:prstGeom prst="rect">
            <a:avLst/>
          </a:prstGeom>
        </p:spPr>
      </p:pic>
      <p:pic>
        <p:nvPicPr>
          <p:cNvPr id="77" name="Grafik 76">
            <a:extLst>
              <a:ext uri="{FF2B5EF4-FFF2-40B4-BE49-F238E27FC236}">
                <a16:creationId xmlns:a16="http://schemas.microsoft.com/office/drawing/2014/main" id="{4ACAEBAC-1413-D8F0-F44D-52359B3AAF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15347" y="5519986"/>
            <a:ext cx="482615" cy="674368"/>
          </a:xfrm>
          <a:prstGeom prst="rect">
            <a:avLst/>
          </a:prstGeom>
        </p:spPr>
      </p:pic>
      <p:pic>
        <p:nvPicPr>
          <p:cNvPr id="57" name="Grafik 56">
            <a:extLst>
              <a:ext uri="{FF2B5EF4-FFF2-40B4-BE49-F238E27FC236}">
                <a16:creationId xmlns:a16="http://schemas.microsoft.com/office/drawing/2014/main" id="{973D7F81-3DA9-AB5C-3EA2-A94FEC90D99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34471" y="5519986"/>
            <a:ext cx="482616" cy="674369"/>
          </a:xfrm>
          <a:prstGeom prst="rect">
            <a:avLst/>
          </a:prstGeom>
        </p:spPr>
      </p:pic>
      <p:pic>
        <p:nvPicPr>
          <p:cNvPr id="49" name="Grafik 48">
            <a:extLst>
              <a:ext uri="{FF2B5EF4-FFF2-40B4-BE49-F238E27FC236}">
                <a16:creationId xmlns:a16="http://schemas.microsoft.com/office/drawing/2014/main" id="{D1D05A8F-133E-E2BF-929D-B9812D9E5B1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53596" y="5519985"/>
            <a:ext cx="482616" cy="674370"/>
          </a:xfrm>
          <a:prstGeom prst="rect">
            <a:avLst/>
          </a:prstGeom>
        </p:spPr>
      </p:pic>
      <p:pic>
        <p:nvPicPr>
          <p:cNvPr id="61" name="Grafik 60">
            <a:extLst>
              <a:ext uri="{FF2B5EF4-FFF2-40B4-BE49-F238E27FC236}">
                <a16:creationId xmlns:a16="http://schemas.microsoft.com/office/drawing/2014/main" id="{2B38D0A6-00F9-F70E-4BF8-B4CEFE44610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469743" y="5519986"/>
            <a:ext cx="482615" cy="674368"/>
          </a:xfrm>
          <a:prstGeom prst="rect">
            <a:avLst/>
          </a:prstGeom>
        </p:spPr>
      </p:pic>
      <p:pic>
        <p:nvPicPr>
          <p:cNvPr id="65" name="Grafik 64">
            <a:extLst>
              <a:ext uri="{FF2B5EF4-FFF2-40B4-BE49-F238E27FC236}">
                <a16:creationId xmlns:a16="http://schemas.microsoft.com/office/drawing/2014/main" id="{D42006B5-0799-6E67-6A99-DE08B3D045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085890" y="5519986"/>
            <a:ext cx="482615" cy="674368"/>
          </a:xfrm>
          <a:prstGeom prst="rect">
            <a:avLst/>
          </a:prstGeom>
        </p:spPr>
      </p:pic>
      <p:pic>
        <p:nvPicPr>
          <p:cNvPr id="47" name="Grafik 46">
            <a:extLst>
              <a:ext uri="{FF2B5EF4-FFF2-40B4-BE49-F238E27FC236}">
                <a16:creationId xmlns:a16="http://schemas.microsoft.com/office/drawing/2014/main" id="{8BAFCA50-A532-6F57-C972-F1DDE2C5A7A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707991" y="5519985"/>
            <a:ext cx="482616" cy="674370"/>
          </a:xfrm>
          <a:prstGeom prst="rect">
            <a:avLst/>
          </a:prstGeom>
        </p:spPr>
      </p:pic>
      <p:pic>
        <p:nvPicPr>
          <p:cNvPr id="51" name="Grafik 50">
            <a:extLst>
              <a:ext uri="{FF2B5EF4-FFF2-40B4-BE49-F238E27FC236}">
                <a16:creationId xmlns:a16="http://schemas.microsoft.com/office/drawing/2014/main" id="{52D693A4-8BA9-22DF-C8B5-8338509ADB9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323211" y="5519985"/>
            <a:ext cx="482616" cy="674370"/>
          </a:xfrm>
          <a:prstGeom prst="rect">
            <a:avLst/>
          </a:prstGeom>
        </p:spPr>
      </p:pic>
      <p:pic>
        <p:nvPicPr>
          <p:cNvPr id="55" name="Grafik 54">
            <a:extLst>
              <a:ext uri="{FF2B5EF4-FFF2-40B4-BE49-F238E27FC236}">
                <a16:creationId xmlns:a16="http://schemas.microsoft.com/office/drawing/2014/main" id="{C5830611-64F2-CF8C-636C-46FB63D9531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2938430" y="5519986"/>
            <a:ext cx="482615" cy="674369"/>
          </a:xfrm>
          <a:prstGeom prst="rect">
            <a:avLst/>
          </a:prstGeom>
        </p:spPr>
      </p:pic>
      <p:pic>
        <p:nvPicPr>
          <p:cNvPr id="73" name="Grafik 72">
            <a:extLst>
              <a:ext uri="{FF2B5EF4-FFF2-40B4-BE49-F238E27FC236}">
                <a16:creationId xmlns:a16="http://schemas.microsoft.com/office/drawing/2014/main" id="{A6CACDCB-DCA9-58BF-0FE5-E082480E3B8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3552424" y="5519986"/>
            <a:ext cx="482615" cy="674368"/>
          </a:xfrm>
          <a:prstGeom prst="rect">
            <a:avLst/>
          </a:prstGeom>
        </p:spPr>
      </p:pic>
      <p:pic>
        <p:nvPicPr>
          <p:cNvPr id="53" name="Grafik 52">
            <a:extLst>
              <a:ext uri="{FF2B5EF4-FFF2-40B4-BE49-F238E27FC236}">
                <a16:creationId xmlns:a16="http://schemas.microsoft.com/office/drawing/2014/main" id="{02F1E73F-E8A1-D4B9-B1B3-E6E37F06E17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166417" y="5521765"/>
            <a:ext cx="482616" cy="674370"/>
          </a:xfrm>
          <a:prstGeom prst="rect">
            <a:avLst/>
          </a:prstGeom>
        </p:spPr>
      </p:pic>
      <p:pic>
        <p:nvPicPr>
          <p:cNvPr id="85" name="Grafik 84">
            <a:extLst>
              <a:ext uri="{FF2B5EF4-FFF2-40B4-BE49-F238E27FC236}">
                <a16:creationId xmlns:a16="http://schemas.microsoft.com/office/drawing/2014/main" id="{247FB352-0B03-23D8-06D0-AC90BDB9A1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12869" y="5532919"/>
            <a:ext cx="464104" cy="648502"/>
          </a:xfrm>
          <a:prstGeom prst="rect">
            <a:avLst/>
          </a:prstGeom>
        </p:spPr>
      </p:pic>
      <p:pic>
        <p:nvPicPr>
          <p:cNvPr id="79" name="Grafik 78">
            <a:extLst>
              <a:ext uri="{FF2B5EF4-FFF2-40B4-BE49-F238E27FC236}">
                <a16:creationId xmlns:a16="http://schemas.microsoft.com/office/drawing/2014/main" id="{A8B07B2F-04E6-2385-6A28-1D2EB634CB6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5417607" y="5515175"/>
            <a:ext cx="479171" cy="669556"/>
          </a:xfrm>
          <a:prstGeom prst="rect">
            <a:avLst/>
          </a:prstGeom>
        </p:spPr>
      </p:pic>
      <p:pic>
        <p:nvPicPr>
          <p:cNvPr id="81" name="Grafik 80">
            <a:extLst>
              <a:ext uri="{FF2B5EF4-FFF2-40B4-BE49-F238E27FC236}">
                <a16:creationId xmlns:a16="http://schemas.microsoft.com/office/drawing/2014/main" id="{D4BDA1E9-3B01-D356-6F4D-20FCB43B73B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035908" y="5515175"/>
            <a:ext cx="464104" cy="648502"/>
          </a:xfrm>
          <a:prstGeom prst="rect">
            <a:avLst/>
          </a:prstGeom>
        </p:spPr>
      </p:pic>
      <p:pic>
        <p:nvPicPr>
          <p:cNvPr id="83" name="Grafik 82">
            <a:extLst>
              <a:ext uri="{FF2B5EF4-FFF2-40B4-BE49-F238E27FC236}">
                <a16:creationId xmlns:a16="http://schemas.microsoft.com/office/drawing/2014/main" id="{048B5D77-6FF3-9384-3F70-E20369B7845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6654928" y="5515176"/>
            <a:ext cx="464104" cy="648501"/>
          </a:xfrm>
          <a:prstGeom prst="rect">
            <a:avLst/>
          </a:prstGeom>
        </p:spPr>
      </p:pic>
      <p:pic>
        <p:nvPicPr>
          <p:cNvPr id="44" name="Grafik 43">
            <a:extLst>
              <a:ext uri="{FF2B5EF4-FFF2-40B4-BE49-F238E27FC236}">
                <a16:creationId xmlns:a16="http://schemas.microsoft.com/office/drawing/2014/main" id="{B18B4265-0C05-6F91-5018-B760777634D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7270090" y="5499171"/>
            <a:ext cx="482616" cy="674370"/>
          </a:xfrm>
          <a:prstGeom prst="rect">
            <a:avLst/>
          </a:prstGeom>
        </p:spPr>
      </p:pic>
      <p:pic>
        <p:nvPicPr>
          <p:cNvPr id="87" name="Grafik 86">
            <a:extLst>
              <a:ext uri="{FF2B5EF4-FFF2-40B4-BE49-F238E27FC236}">
                <a16:creationId xmlns:a16="http://schemas.microsoft.com/office/drawing/2014/main" id="{5E656676-4432-17DE-E655-78142EA766B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7901447" y="5512105"/>
            <a:ext cx="464104" cy="648502"/>
          </a:xfrm>
          <a:prstGeom prst="rect">
            <a:avLst/>
          </a:prstGeom>
        </p:spPr>
      </p:pic>
      <p:pic>
        <p:nvPicPr>
          <p:cNvPr id="89" name="Grafik 88">
            <a:extLst>
              <a:ext uri="{FF2B5EF4-FFF2-40B4-BE49-F238E27FC236}">
                <a16:creationId xmlns:a16="http://schemas.microsoft.com/office/drawing/2014/main" id="{FD40A8AC-22DA-01E3-B04C-DEACF8EC051C}"/>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8520160" y="5508908"/>
            <a:ext cx="464103" cy="648501"/>
          </a:xfrm>
          <a:prstGeom prst="rect">
            <a:avLst/>
          </a:prstGeom>
        </p:spPr>
      </p:pic>
      <p:pic>
        <p:nvPicPr>
          <p:cNvPr id="91" name="Grafik 90">
            <a:extLst>
              <a:ext uri="{FF2B5EF4-FFF2-40B4-BE49-F238E27FC236}">
                <a16:creationId xmlns:a16="http://schemas.microsoft.com/office/drawing/2014/main" id="{A6682697-79F7-16E3-4584-2FA5E60F6AC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9136719" y="5508907"/>
            <a:ext cx="464103" cy="648501"/>
          </a:xfrm>
          <a:prstGeom prst="rect">
            <a:avLst/>
          </a:prstGeom>
        </p:spPr>
      </p:pic>
      <p:pic>
        <p:nvPicPr>
          <p:cNvPr id="93" name="Grafik 92">
            <a:extLst>
              <a:ext uri="{FF2B5EF4-FFF2-40B4-BE49-F238E27FC236}">
                <a16:creationId xmlns:a16="http://schemas.microsoft.com/office/drawing/2014/main" id="{0692067F-8DB5-F561-CABC-7B6DC92C1FAC}"/>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9763598" y="5508907"/>
            <a:ext cx="464103" cy="648501"/>
          </a:xfrm>
          <a:prstGeom prst="rect">
            <a:avLst/>
          </a:prstGeom>
        </p:spPr>
      </p:pic>
      <p:sp>
        <p:nvSpPr>
          <p:cNvPr id="3" name="Rechteck 2">
            <a:extLst>
              <a:ext uri="{FF2B5EF4-FFF2-40B4-BE49-F238E27FC236}">
                <a16:creationId xmlns:a16="http://schemas.microsoft.com/office/drawing/2014/main" id="{69F18A31-D92E-AA7D-7CC4-551CC98D5C48}"/>
              </a:ext>
            </a:extLst>
          </p:cNvPr>
          <p:cNvSpPr/>
          <p:nvPr/>
        </p:nvSpPr>
        <p:spPr>
          <a:xfrm>
            <a:off x="3843211" y="2834479"/>
            <a:ext cx="744942"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AR</a:t>
            </a:r>
          </a:p>
        </p:txBody>
      </p:sp>
      <p:pic>
        <p:nvPicPr>
          <p:cNvPr id="4" name="Grafik 3">
            <a:extLst>
              <a:ext uri="{FF2B5EF4-FFF2-40B4-BE49-F238E27FC236}">
                <a16:creationId xmlns:a16="http://schemas.microsoft.com/office/drawing/2014/main" id="{10934C3D-DD75-CE9A-749F-B3FEE857995E}"/>
              </a:ext>
            </a:extLst>
          </p:cNvPr>
          <p:cNvPicPr>
            <a:picLocks noChangeAspect="1"/>
          </p:cNvPicPr>
          <p:nvPr/>
        </p:nvPicPr>
        <p:blipFill>
          <a:blip r:embed="rId41">
            <a:extLst>
              <a:ext uri="{96DAC541-7B7A-43D3-8B79-37D633B846F1}">
                <asvg:svgBlip xmlns:asvg="http://schemas.microsoft.com/office/drawing/2016/SVG/main" r:embed="rId42"/>
              </a:ext>
            </a:extLst>
          </a:blip>
          <a:srcRect l="30" r="30"/>
          <a:stretch/>
        </p:blipFill>
        <p:spPr>
          <a:xfrm>
            <a:off x="819461" y="3328014"/>
            <a:ext cx="744498" cy="1040923"/>
          </a:xfrm>
          <a:prstGeom prst="rect">
            <a:avLst/>
          </a:prstGeom>
        </p:spPr>
      </p:pic>
      <p:sp>
        <p:nvSpPr>
          <p:cNvPr id="5" name="Pfeil: nach rechts 4">
            <a:extLst>
              <a:ext uri="{FF2B5EF4-FFF2-40B4-BE49-F238E27FC236}">
                <a16:creationId xmlns:a16="http://schemas.microsoft.com/office/drawing/2014/main" id="{645A803E-1D4E-7765-F9B8-A33E2BB4A0A6}"/>
              </a:ext>
            </a:extLst>
          </p:cNvPr>
          <p:cNvSpPr/>
          <p:nvPr/>
        </p:nvSpPr>
        <p:spPr>
          <a:xfrm>
            <a:off x="3293273"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 name="Pfeil: nach rechts 5">
            <a:extLst>
              <a:ext uri="{FF2B5EF4-FFF2-40B4-BE49-F238E27FC236}">
                <a16:creationId xmlns:a16="http://schemas.microsoft.com/office/drawing/2014/main" id="{7501BCCB-0D9D-3F1D-8905-AA5FD1597378}"/>
              </a:ext>
            </a:extLst>
          </p:cNvPr>
          <p:cNvSpPr/>
          <p:nvPr/>
        </p:nvSpPr>
        <p:spPr>
          <a:xfrm>
            <a:off x="4710657"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Pfeil: nach rechts 7">
            <a:extLst>
              <a:ext uri="{FF2B5EF4-FFF2-40B4-BE49-F238E27FC236}">
                <a16:creationId xmlns:a16="http://schemas.microsoft.com/office/drawing/2014/main" id="{D08F65E4-995C-6FA5-8676-7AC7C3868A68}"/>
              </a:ext>
            </a:extLst>
          </p:cNvPr>
          <p:cNvSpPr/>
          <p:nvPr/>
        </p:nvSpPr>
        <p:spPr>
          <a:xfrm rot="10800000">
            <a:off x="4710657" y="47060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FBD61D90-A7CC-2CD6-2E74-F1B647DF7F21}"/>
              </a:ext>
            </a:extLst>
          </p:cNvPr>
          <p:cNvSpPr/>
          <p:nvPr/>
        </p:nvSpPr>
        <p:spPr>
          <a:xfrm>
            <a:off x="3293273" y="1502229"/>
            <a:ext cx="1844818"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Spielverlauf</a:t>
            </a:r>
          </a:p>
        </p:txBody>
      </p:sp>
      <p:sp>
        <p:nvSpPr>
          <p:cNvPr id="12" name="Pfeil: nach rechts 11">
            <a:extLst>
              <a:ext uri="{FF2B5EF4-FFF2-40B4-BE49-F238E27FC236}">
                <a16:creationId xmlns:a16="http://schemas.microsoft.com/office/drawing/2014/main" id="{C8344C1B-468B-CEFD-7DF9-408E4D6A6CE0}"/>
              </a:ext>
            </a:extLst>
          </p:cNvPr>
          <p:cNvSpPr/>
          <p:nvPr/>
        </p:nvSpPr>
        <p:spPr>
          <a:xfrm rot="5400000">
            <a:off x="4001964" y="23194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14" name="Grafik 13">
            <a:extLst>
              <a:ext uri="{FF2B5EF4-FFF2-40B4-BE49-F238E27FC236}">
                <a16:creationId xmlns:a16="http://schemas.microsoft.com/office/drawing/2014/main" id="{1B202161-3294-9F26-1184-0591BBA41C76}"/>
              </a:ext>
            </a:extLst>
          </p:cNvPr>
          <p:cNvPicPr>
            <a:picLocks noChangeAspect="1"/>
          </p:cNvPicPr>
          <p:nvPr/>
        </p:nvPicPr>
        <p:blipFill>
          <a:blip r:embed="rId23">
            <a:extLst>
              <a:ext uri="{96DAC541-7B7A-43D3-8B79-37D633B846F1}">
                <asvg:svgBlip xmlns:asvg="http://schemas.microsoft.com/office/drawing/2016/SVG/main" r:embed="rId24"/>
              </a:ext>
            </a:extLst>
          </a:blip>
          <a:srcRect l="44" r="44"/>
          <a:stretch/>
        </p:blipFill>
        <p:spPr>
          <a:xfrm>
            <a:off x="832686" y="2212499"/>
            <a:ext cx="744016" cy="1040555"/>
          </a:xfrm>
          <a:prstGeom prst="rect">
            <a:avLst/>
          </a:prstGeom>
        </p:spPr>
      </p:pic>
      <p:pic>
        <p:nvPicPr>
          <p:cNvPr id="17" name="Grafik 16">
            <a:extLst>
              <a:ext uri="{FF2B5EF4-FFF2-40B4-BE49-F238E27FC236}">
                <a16:creationId xmlns:a16="http://schemas.microsoft.com/office/drawing/2014/main" id="{EFED3BF1-56A5-F685-26A3-C73653B6355A}"/>
              </a:ext>
            </a:extLst>
          </p:cNvPr>
          <p:cNvPicPr>
            <a:picLocks noChangeAspect="1"/>
          </p:cNvPicPr>
          <p:nvPr/>
        </p:nvPicPr>
        <p:blipFill>
          <a:blip r:embed="rId23">
            <a:extLst>
              <a:ext uri="{96DAC541-7B7A-43D3-8B79-37D633B846F1}">
                <asvg:svgBlip xmlns:asvg="http://schemas.microsoft.com/office/drawing/2016/SVG/main" r:embed="rId24"/>
              </a:ext>
            </a:extLst>
          </a:blip>
          <a:srcRect l="30" r="30"/>
          <a:stretch/>
        </p:blipFill>
        <p:spPr>
          <a:xfrm>
            <a:off x="1625211" y="2212500"/>
            <a:ext cx="749914" cy="1048494"/>
          </a:xfrm>
          <a:prstGeom prst="rect">
            <a:avLst/>
          </a:prstGeom>
        </p:spPr>
      </p:pic>
      <p:pic>
        <p:nvPicPr>
          <p:cNvPr id="18" name="Grafik 17">
            <a:extLst>
              <a:ext uri="{FF2B5EF4-FFF2-40B4-BE49-F238E27FC236}">
                <a16:creationId xmlns:a16="http://schemas.microsoft.com/office/drawing/2014/main" id="{18B62018-5D3C-9AFA-24AE-8A2E0A8793C6}"/>
              </a:ext>
            </a:extLst>
          </p:cNvPr>
          <p:cNvPicPr>
            <a:picLocks noChangeAspect="1"/>
          </p:cNvPicPr>
          <p:nvPr/>
        </p:nvPicPr>
        <p:blipFill>
          <a:blip r:embed="rId11">
            <a:extLst>
              <a:ext uri="{96DAC541-7B7A-43D3-8B79-37D633B846F1}">
                <asvg:svgBlip xmlns:asvg="http://schemas.microsoft.com/office/drawing/2016/SVG/main" r:embed="rId12"/>
              </a:ext>
            </a:extLst>
          </a:blip>
          <a:srcRect l="30" r="30"/>
          <a:stretch/>
        </p:blipFill>
        <p:spPr>
          <a:xfrm>
            <a:off x="2423118" y="2212499"/>
            <a:ext cx="749914" cy="1048494"/>
          </a:xfrm>
          <a:prstGeom prst="rect">
            <a:avLst/>
          </a:prstGeom>
        </p:spPr>
      </p:pic>
      <p:pic>
        <p:nvPicPr>
          <p:cNvPr id="7" name="Grafik 6">
            <a:extLst>
              <a:ext uri="{FF2B5EF4-FFF2-40B4-BE49-F238E27FC236}">
                <a16:creationId xmlns:a16="http://schemas.microsoft.com/office/drawing/2014/main" id="{0E813ED7-01A5-439A-F654-5E8633568B1E}"/>
              </a:ext>
            </a:extLst>
          </p:cNvPr>
          <p:cNvPicPr>
            <a:picLocks noChangeAspect="1"/>
          </p:cNvPicPr>
          <p:nvPr/>
        </p:nvPicPr>
        <p:blipFill>
          <a:blip r:embed="rId9">
            <a:extLst>
              <a:ext uri="{96DAC541-7B7A-43D3-8B79-37D633B846F1}">
                <asvg:svgBlip xmlns:asvg="http://schemas.microsoft.com/office/drawing/2016/SVG/main" r:embed="rId10"/>
              </a:ext>
            </a:extLst>
          </a:blip>
          <a:srcRect l="30" r="30"/>
          <a:stretch/>
        </p:blipFill>
        <p:spPr>
          <a:xfrm>
            <a:off x="819441" y="5528693"/>
            <a:ext cx="744055" cy="1040303"/>
          </a:xfrm>
          <a:prstGeom prst="rect">
            <a:avLst/>
          </a:prstGeom>
        </p:spPr>
      </p:pic>
      <p:pic>
        <p:nvPicPr>
          <p:cNvPr id="20" name="Grafik 19">
            <a:extLst>
              <a:ext uri="{FF2B5EF4-FFF2-40B4-BE49-F238E27FC236}">
                <a16:creationId xmlns:a16="http://schemas.microsoft.com/office/drawing/2014/main" id="{13CC79B3-4E16-8B5C-5BEA-76CA580494DB}"/>
              </a:ext>
            </a:extLst>
          </p:cNvPr>
          <p:cNvPicPr>
            <a:picLocks noChangeAspect="1"/>
          </p:cNvPicPr>
          <p:nvPr/>
        </p:nvPicPr>
        <p:blipFill>
          <a:blip r:embed="rId11">
            <a:extLst>
              <a:ext uri="{96DAC541-7B7A-43D3-8B79-37D633B846F1}">
                <asvg:svgBlip xmlns:asvg="http://schemas.microsoft.com/office/drawing/2016/SVG/main" r:embed="rId12"/>
              </a:ext>
            </a:extLst>
          </a:blip>
          <a:srcRect l="44" r="44"/>
          <a:stretch/>
        </p:blipFill>
        <p:spPr>
          <a:xfrm>
            <a:off x="3839334" y="4420013"/>
            <a:ext cx="743836" cy="1040303"/>
          </a:xfrm>
          <a:prstGeom prst="rect">
            <a:avLst/>
          </a:prstGeom>
        </p:spPr>
      </p:pic>
      <p:sp>
        <p:nvSpPr>
          <p:cNvPr id="19" name="Freihandform: Form 18">
            <a:extLst>
              <a:ext uri="{FF2B5EF4-FFF2-40B4-BE49-F238E27FC236}">
                <a16:creationId xmlns:a16="http://schemas.microsoft.com/office/drawing/2014/main" id="{F610FC4A-6B1F-2539-175C-2445BB1889A9}"/>
              </a:ext>
            </a:extLst>
          </p:cNvPr>
          <p:cNvSpPr/>
          <p:nvPr/>
        </p:nvSpPr>
        <p:spPr>
          <a:xfrm>
            <a:off x="5527331" y="2245939"/>
            <a:ext cx="485842" cy="3248477"/>
          </a:xfrm>
          <a:custGeom>
            <a:avLst/>
            <a:gdLst>
              <a:gd name="connsiteX0" fmla="*/ -552 w 485842"/>
              <a:gd name="connsiteY0" fmla="*/ -196 h 3248477"/>
              <a:gd name="connsiteX1" fmla="*/ 485291 w 485842"/>
              <a:gd name="connsiteY1" fmla="*/ -196 h 3248477"/>
              <a:gd name="connsiteX2" fmla="*/ 485291 w 485842"/>
              <a:gd name="connsiteY2" fmla="*/ 3248282 h 3248477"/>
              <a:gd name="connsiteX3" fmla="*/ -552 w 485842"/>
              <a:gd name="connsiteY3" fmla="*/ 3248282 h 3248477"/>
            </a:gdLst>
            <a:ahLst/>
            <a:cxnLst>
              <a:cxn ang="0">
                <a:pos x="connsiteX0" y="connsiteY0"/>
              </a:cxn>
              <a:cxn ang="0">
                <a:pos x="connsiteX1" y="connsiteY1"/>
              </a:cxn>
              <a:cxn ang="0">
                <a:pos x="connsiteX2" y="connsiteY2"/>
              </a:cxn>
              <a:cxn ang="0">
                <a:pos x="connsiteX3" y="connsiteY3"/>
              </a:cxn>
            </a:cxnLst>
            <a:rect l="l" t="t" r="r" b="b"/>
            <a:pathLst>
              <a:path w="485842" h="3248477">
                <a:moveTo>
                  <a:pt x="-552" y="-196"/>
                </a:moveTo>
                <a:lnTo>
                  <a:pt x="485291" y="-196"/>
                </a:lnTo>
                <a:lnTo>
                  <a:pt x="485291" y="3248282"/>
                </a:lnTo>
                <a:lnTo>
                  <a:pt x="-552" y="3248282"/>
                </a:lnTo>
                <a:close/>
              </a:path>
            </a:pathLst>
          </a:custGeom>
          <a:solidFill>
            <a:srgbClr val="156082"/>
          </a:solidFill>
          <a:ln w="9525" cap="flat">
            <a:no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6856FF45-183C-228B-9FE1-BD984B7AF903}"/>
              </a:ext>
            </a:extLst>
          </p:cNvPr>
          <p:cNvSpPr/>
          <p:nvPr/>
        </p:nvSpPr>
        <p:spPr>
          <a:xfrm>
            <a:off x="6146542" y="2646044"/>
            <a:ext cx="485842" cy="2848372"/>
          </a:xfrm>
          <a:custGeom>
            <a:avLst/>
            <a:gdLst>
              <a:gd name="connsiteX0" fmla="*/ -552 w 485842"/>
              <a:gd name="connsiteY0" fmla="*/ -196 h 2848372"/>
              <a:gd name="connsiteX1" fmla="*/ 485291 w 485842"/>
              <a:gd name="connsiteY1" fmla="*/ -196 h 2848372"/>
              <a:gd name="connsiteX2" fmla="*/ 485291 w 485842"/>
              <a:gd name="connsiteY2" fmla="*/ 2848176 h 2848372"/>
              <a:gd name="connsiteX3" fmla="*/ -552 w 485842"/>
              <a:gd name="connsiteY3" fmla="*/ 2848176 h 2848372"/>
            </a:gdLst>
            <a:ahLst/>
            <a:cxnLst>
              <a:cxn ang="0">
                <a:pos x="connsiteX0" y="connsiteY0"/>
              </a:cxn>
              <a:cxn ang="0">
                <a:pos x="connsiteX1" y="connsiteY1"/>
              </a:cxn>
              <a:cxn ang="0">
                <a:pos x="connsiteX2" y="connsiteY2"/>
              </a:cxn>
              <a:cxn ang="0">
                <a:pos x="connsiteX3" y="connsiteY3"/>
              </a:cxn>
            </a:cxnLst>
            <a:rect l="l" t="t" r="r" b="b"/>
            <a:pathLst>
              <a:path w="485842" h="2848372">
                <a:moveTo>
                  <a:pt x="-552" y="-196"/>
                </a:moveTo>
                <a:lnTo>
                  <a:pt x="485291" y="-196"/>
                </a:lnTo>
                <a:lnTo>
                  <a:pt x="485291" y="2848176"/>
                </a:lnTo>
                <a:lnTo>
                  <a:pt x="-552" y="2848176"/>
                </a:lnTo>
                <a:close/>
              </a:path>
            </a:pathLst>
          </a:custGeom>
          <a:solidFill>
            <a:srgbClr val="E97132"/>
          </a:solidFill>
          <a:ln w="9525" cap="flat">
            <a:no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C6A97E22-47BC-B397-F158-1443495222AE}"/>
              </a:ext>
            </a:extLst>
          </p:cNvPr>
          <p:cNvSpPr/>
          <p:nvPr/>
        </p:nvSpPr>
        <p:spPr>
          <a:xfrm>
            <a:off x="6765753" y="4027362"/>
            <a:ext cx="485842" cy="1467054"/>
          </a:xfrm>
          <a:custGeom>
            <a:avLst/>
            <a:gdLst>
              <a:gd name="connsiteX0" fmla="*/ -552 w 485842"/>
              <a:gd name="connsiteY0" fmla="*/ -196 h 1467054"/>
              <a:gd name="connsiteX1" fmla="*/ 485291 w 485842"/>
              <a:gd name="connsiteY1" fmla="*/ -196 h 1467054"/>
              <a:gd name="connsiteX2" fmla="*/ 485291 w 485842"/>
              <a:gd name="connsiteY2" fmla="*/ 1466859 h 1467054"/>
              <a:gd name="connsiteX3" fmla="*/ -552 w 485842"/>
              <a:gd name="connsiteY3" fmla="*/ 1466859 h 1467054"/>
            </a:gdLst>
            <a:ahLst/>
            <a:cxnLst>
              <a:cxn ang="0">
                <a:pos x="connsiteX0" y="connsiteY0"/>
              </a:cxn>
              <a:cxn ang="0">
                <a:pos x="connsiteX1" y="connsiteY1"/>
              </a:cxn>
              <a:cxn ang="0">
                <a:pos x="connsiteX2" y="connsiteY2"/>
              </a:cxn>
              <a:cxn ang="0">
                <a:pos x="connsiteX3" y="connsiteY3"/>
              </a:cxn>
            </a:cxnLst>
            <a:rect l="l" t="t" r="r" b="b"/>
            <a:pathLst>
              <a:path w="485842" h="1467054">
                <a:moveTo>
                  <a:pt x="-552" y="-196"/>
                </a:moveTo>
                <a:lnTo>
                  <a:pt x="485291" y="-196"/>
                </a:lnTo>
                <a:lnTo>
                  <a:pt x="485291" y="1466859"/>
                </a:lnTo>
                <a:lnTo>
                  <a:pt x="-552" y="1466859"/>
                </a:lnTo>
                <a:close/>
              </a:path>
            </a:pathLst>
          </a:custGeom>
          <a:solidFill>
            <a:srgbClr val="196B24"/>
          </a:solidFill>
          <a:ln w="9525" cap="flat">
            <a:noFill/>
            <a:prstDash val="solid"/>
            <a:miter/>
          </a:ln>
        </p:spPr>
        <p:txBody>
          <a:bodyPr rtlCol="0" anchor="ctr"/>
          <a:lstStyle/>
          <a:p>
            <a:endParaRPr lang="de-DE"/>
          </a:p>
        </p:txBody>
      </p:sp>
      <p:sp>
        <p:nvSpPr>
          <p:cNvPr id="26" name="Freihandform: Form 25">
            <a:extLst>
              <a:ext uri="{FF2B5EF4-FFF2-40B4-BE49-F238E27FC236}">
                <a16:creationId xmlns:a16="http://schemas.microsoft.com/office/drawing/2014/main" id="{13E5BCC8-A69C-7739-79F6-2A742BFECE18}"/>
              </a:ext>
            </a:extLst>
          </p:cNvPr>
          <p:cNvSpPr/>
          <p:nvPr/>
        </p:nvSpPr>
        <p:spPr>
          <a:xfrm>
            <a:off x="7375439" y="5303890"/>
            <a:ext cx="495369" cy="190526"/>
          </a:xfrm>
          <a:custGeom>
            <a:avLst/>
            <a:gdLst>
              <a:gd name="connsiteX0" fmla="*/ -552 w 495369"/>
              <a:gd name="connsiteY0" fmla="*/ -196 h 190526"/>
              <a:gd name="connsiteX1" fmla="*/ 494817 w 495369"/>
              <a:gd name="connsiteY1" fmla="*/ -196 h 190526"/>
              <a:gd name="connsiteX2" fmla="*/ 494817 w 495369"/>
              <a:gd name="connsiteY2" fmla="*/ 190331 h 190526"/>
              <a:gd name="connsiteX3" fmla="*/ -552 w 495369"/>
              <a:gd name="connsiteY3" fmla="*/ 190331 h 190526"/>
            </a:gdLst>
            <a:ahLst/>
            <a:cxnLst>
              <a:cxn ang="0">
                <a:pos x="connsiteX0" y="connsiteY0"/>
              </a:cxn>
              <a:cxn ang="0">
                <a:pos x="connsiteX1" y="connsiteY1"/>
              </a:cxn>
              <a:cxn ang="0">
                <a:pos x="connsiteX2" y="connsiteY2"/>
              </a:cxn>
              <a:cxn ang="0">
                <a:pos x="connsiteX3" y="connsiteY3"/>
              </a:cxn>
            </a:cxnLst>
            <a:rect l="l" t="t" r="r" b="b"/>
            <a:pathLst>
              <a:path w="495369" h="190526">
                <a:moveTo>
                  <a:pt x="-552" y="-196"/>
                </a:moveTo>
                <a:lnTo>
                  <a:pt x="494817" y="-196"/>
                </a:lnTo>
                <a:lnTo>
                  <a:pt x="494817" y="190331"/>
                </a:lnTo>
                <a:lnTo>
                  <a:pt x="-552" y="190331"/>
                </a:lnTo>
                <a:close/>
              </a:path>
            </a:pathLst>
          </a:custGeom>
          <a:solidFill>
            <a:srgbClr val="0F9ED5"/>
          </a:solidFill>
          <a:ln w="9525" cap="flat">
            <a:noFill/>
            <a:prstDash val="solid"/>
            <a:miter/>
          </a:ln>
        </p:spPr>
        <p:txBody>
          <a:bodyPr rtlCol="0" anchor="ctr"/>
          <a:lstStyle/>
          <a:p>
            <a:endParaRPr lang="de-DE"/>
          </a:p>
        </p:txBody>
      </p:sp>
      <p:sp>
        <p:nvSpPr>
          <p:cNvPr id="29" name="Textfeld 28">
            <a:extLst>
              <a:ext uri="{FF2B5EF4-FFF2-40B4-BE49-F238E27FC236}">
                <a16:creationId xmlns:a16="http://schemas.microsoft.com/office/drawing/2014/main" id="{13F91ACE-7122-8A93-A526-0C3D45533818}"/>
              </a:ext>
            </a:extLst>
          </p:cNvPr>
          <p:cNvSpPr txBox="1"/>
          <p:nvPr/>
        </p:nvSpPr>
        <p:spPr>
          <a:xfrm>
            <a:off x="5492620" y="1962060"/>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41,86</a:t>
            </a:r>
          </a:p>
        </p:txBody>
      </p:sp>
      <p:sp>
        <p:nvSpPr>
          <p:cNvPr id="30" name="Textfeld 29">
            <a:extLst>
              <a:ext uri="{FF2B5EF4-FFF2-40B4-BE49-F238E27FC236}">
                <a16:creationId xmlns:a16="http://schemas.microsoft.com/office/drawing/2014/main" id="{4A595FFA-98AB-6DBD-BE01-865B4025FA57}"/>
              </a:ext>
            </a:extLst>
          </p:cNvPr>
          <p:cNvSpPr txBox="1"/>
          <p:nvPr/>
        </p:nvSpPr>
        <p:spPr>
          <a:xfrm>
            <a:off x="6110898" y="2362166"/>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36,71</a:t>
            </a:r>
          </a:p>
        </p:txBody>
      </p:sp>
      <p:sp>
        <p:nvSpPr>
          <p:cNvPr id="32" name="Textfeld 31">
            <a:extLst>
              <a:ext uri="{FF2B5EF4-FFF2-40B4-BE49-F238E27FC236}">
                <a16:creationId xmlns:a16="http://schemas.microsoft.com/office/drawing/2014/main" id="{DF070DBD-B444-4A6B-F1AB-339548AB7AB1}"/>
              </a:ext>
            </a:extLst>
          </p:cNvPr>
          <p:cNvSpPr txBox="1"/>
          <p:nvPr/>
        </p:nvSpPr>
        <p:spPr>
          <a:xfrm>
            <a:off x="6729176" y="3733957"/>
            <a:ext cx="573459"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18,93</a:t>
            </a:r>
          </a:p>
        </p:txBody>
      </p:sp>
      <p:sp>
        <p:nvSpPr>
          <p:cNvPr id="36" name="Textfeld 35">
            <a:extLst>
              <a:ext uri="{FF2B5EF4-FFF2-40B4-BE49-F238E27FC236}">
                <a16:creationId xmlns:a16="http://schemas.microsoft.com/office/drawing/2014/main" id="{17859677-E92A-1F63-694F-71FBDEB82081}"/>
              </a:ext>
            </a:extLst>
          </p:cNvPr>
          <p:cNvSpPr txBox="1"/>
          <p:nvPr/>
        </p:nvSpPr>
        <p:spPr>
          <a:xfrm>
            <a:off x="7428684" y="5010485"/>
            <a:ext cx="401985"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2,5</a:t>
            </a:r>
          </a:p>
        </p:txBody>
      </p:sp>
      <p:sp>
        <p:nvSpPr>
          <p:cNvPr id="37" name="Textfeld 36">
            <a:extLst>
              <a:ext uri="{FF2B5EF4-FFF2-40B4-BE49-F238E27FC236}">
                <a16:creationId xmlns:a16="http://schemas.microsoft.com/office/drawing/2014/main" id="{50D5EE6C-A756-A7E3-CC43-0F6E5B5ABE9E}"/>
              </a:ext>
            </a:extLst>
          </p:cNvPr>
          <p:cNvSpPr txBox="1"/>
          <p:nvPr/>
        </p:nvSpPr>
        <p:spPr>
          <a:xfrm>
            <a:off x="810930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38" name="Textfeld 37">
            <a:extLst>
              <a:ext uri="{FF2B5EF4-FFF2-40B4-BE49-F238E27FC236}">
                <a16:creationId xmlns:a16="http://schemas.microsoft.com/office/drawing/2014/main" id="{31ACB80A-2FC7-B72D-5B05-B5CAA07700A0}"/>
              </a:ext>
            </a:extLst>
          </p:cNvPr>
          <p:cNvSpPr txBox="1"/>
          <p:nvPr/>
        </p:nvSpPr>
        <p:spPr>
          <a:xfrm>
            <a:off x="8727580"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0" name="Textfeld 39">
            <a:extLst>
              <a:ext uri="{FF2B5EF4-FFF2-40B4-BE49-F238E27FC236}">
                <a16:creationId xmlns:a16="http://schemas.microsoft.com/office/drawing/2014/main" id="{92217FEA-6AC5-8F9D-1209-24EEAA2A0929}"/>
              </a:ext>
            </a:extLst>
          </p:cNvPr>
          <p:cNvSpPr txBox="1"/>
          <p:nvPr/>
        </p:nvSpPr>
        <p:spPr>
          <a:xfrm>
            <a:off x="934585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1" name="Textfeld 40">
            <a:extLst>
              <a:ext uri="{FF2B5EF4-FFF2-40B4-BE49-F238E27FC236}">
                <a16:creationId xmlns:a16="http://schemas.microsoft.com/office/drawing/2014/main" id="{133A91D0-84AF-815D-D339-678D5E73DE00}"/>
              </a:ext>
            </a:extLst>
          </p:cNvPr>
          <p:cNvSpPr txBox="1"/>
          <p:nvPr/>
        </p:nvSpPr>
        <p:spPr>
          <a:xfrm>
            <a:off x="996413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2" name="Textfeld 41">
            <a:extLst>
              <a:ext uri="{FF2B5EF4-FFF2-40B4-BE49-F238E27FC236}">
                <a16:creationId xmlns:a16="http://schemas.microsoft.com/office/drawing/2014/main" id="{EF7E3E2A-BB8D-CF26-407D-02CFAD39EBA6}"/>
              </a:ext>
            </a:extLst>
          </p:cNvPr>
          <p:cNvSpPr txBox="1"/>
          <p:nvPr/>
        </p:nvSpPr>
        <p:spPr>
          <a:xfrm>
            <a:off x="1058239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3" name="Textfeld 42">
            <a:extLst>
              <a:ext uri="{FF2B5EF4-FFF2-40B4-BE49-F238E27FC236}">
                <a16:creationId xmlns:a16="http://schemas.microsoft.com/office/drawing/2014/main" id="{9B56689C-60A4-A75A-C114-09B6FD039F3A}"/>
              </a:ext>
            </a:extLst>
          </p:cNvPr>
          <p:cNvSpPr txBox="1"/>
          <p:nvPr/>
        </p:nvSpPr>
        <p:spPr>
          <a:xfrm>
            <a:off x="1120065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5" name="Textfeld 44">
            <a:extLst>
              <a:ext uri="{FF2B5EF4-FFF2-40B4-BE49-F238E27FC236}">
                <a16:creationId xmlns:a16="http://schemas.microsoft.com/office/drawing/2014/main" id="{6B1CE372-EF13-E22E-4D18-41F141862CA1}"/>
              </a:ext>
            </a:extLst>
          </p:cNvPr>
          <p:cNvSpPr txBox="1"/>
          <p:nvPr/>
        </p:nvSpPr>
        <p:spPr>
          <a:xfrm>
            <a:off x="1181900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6" name="Textfeld 45">
            <a:extLst>
              <a:ext uri="{FF2B5EF4-FFF2-40B4-BE49-F238E27FC236}">
                <a16:creationId xmlns:a16="http://schemas.microsoft.com/office/drawing/2014/main" id="{EFDFB908-E674-9623-D2B0-5497DC3C7F06}"/>
              </a:ext>
            </a:extLst>
          </p:cNvPr>
          <p:cNvSpPr txBox="1"/>
          <p:nvPr/>
        </p:nvSpPr>
        <p:spPr>
          <a:xfrm>
            <a:off x="1243726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8" name="Textfeld 47">
            <a:extLst>
              <a:ext uri="{FF2B5EF4-FFF2-40B4-BE49-F238E27FC236}">
                <a16:creationId xmlns:a16="http://schemas.microsoft.com/office/drawing/2014/main" id="{AFEE0367-EFE8-1B97-CCB9-D83049093636}"/>
              </a:ext>
            </a:extLst>
          </p:cNvPr>
          <p:cNvSpPr txBox="1"/>
          <p:nvPr/>
        </p:nvSpPr>
        <p:spPr>
          <a:xfrm>
            <a:off x="1305552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0" name="Textfeld 49">
            <a:extLst>
              <a:ext uri="{FF2B5EF4-FFF2-40B4-BE49-F238E27FC236}">
                <a16:creationId xmlns:a16="http://schemas.microsoft.com/office/drawing/2014/main" id="{C8F04E65-024A-CE34-3CB3-DEB168A75EAC}"/>
              </a:ext>
            </a:extLst>
          </p:cNvPr>
          <p:cNvSpPr txBox="1"/>
          <p:nvPr/>
        </p:nvSpPr>
        <p:spPr>
          <a:xfrm>
            <a:off x="1367378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2" name="Textfeld 51">
            <a:extLst>
              <a:ext uri="{FF2B5EF4-FFF2-40B4-BE49-F238E27FC236}">
                <a16:creationId xmlns:a16="http://schemas.microsoft.com/office/drawing/2014/main" id="{2E4AA1E8-0DC9-ACE2-4D49-DC20C7E7F6CC}"/>
              </a:ext>
            </a:extLst>
          </p:cNvPr>
          <p:cNvSpPr txBox="1"/>
          <p:nvPr/>
        </p:nvSpPr>
        <p:spPr>
          <a:xfrm>
            <a:off x="1429213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4" name="Textfeld 53">
            <a:extLst>
              <a:ext uri="{FF2B5EF4-FFF2-40B4-BE49-F238E27FC236}">
                <a16:creationId xmlns:a16="http://schemas.microsoft.com/office/drawing/2014/main" id="{548976FD-755B-8665-23CE-E0E72FDF1AED}"/>
              </a:ext>
            </a:extLst>
          </p:cNvPr>
          <p:cNvSpPr txBox="1"/>
          <p:nvPr/>
        </p:nvSpPr>
        <p:spPr>
          <a:xfrm>
            <a:off x="1491039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6" name="Textfeld 55">
            <a:extLst>
              <a:ext uri="{FF2B5EF4-FFF2-40B4-BE49-F238E27FC236}">
                <a16:creationId xmlns:a16="http://schemas.microsoft.com/office/drawing/2014/main" id="{B3FA1A57-7AFA-0525-866C-59110FCE36C5}"/>
              </a:ext>
            </a:extLst>
          </p:cNvPr>
          <p:cNvSpPr txBox="1"/>
          <p:nvPr/>
        </p:nvSpPr>
        <p:spPr>
          <a:xfrm>
            <a:off x="1552865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8" name="Textfeld 57">
            <a:extLst>
              <a:ext uri="{FF2B5EF4-FFF2-40B4-BE49-F238E27FC236}">
                <a16:creationId xmlns:a16="http://schemas.microsoft.com/office/drawing/2014/main" id="{433FAE8A-1EF3-03EA-02DA-F136C086BCA8}"/>
              </a:ext>
            </a:extLst>
          </p:cNvPr>
          <p:cNvSpPr txBox="1"/>
          <p:nvPr/>
        </p:nvSpPr>
        <p:spPr>
          <a:xfrm>
            <a:off x="1614691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0" name="Textfeld 59">
            <a:extLst>
              <a:ext uri="{FF2B5EF4-FFF2-40B4-BE49-F238E27FC236}">
                <a16:creationId xmlns:a16="http://schemas.microsoft.com/office/drawing/2014/main" id="{E05D9168-4ACE-D6B3-88F3-DD54D0C803A4}"/>
              </a:ext>
            </a:extLst>
          </p:cNvPr>
          <p:cNvSpPr txBox="1"/>
          <p:nvPr/>
        </p:nvSpPr>
        <p:spPr>
          <a:xfrm>
            <a:off x="1676517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2" name="Textfeld 61">
            <a:extLst>
              <a:ext uri="{FF2B5EF4-FFF2-40B4-BE49-F238E27FC236}">
                <a16:creationId xmlns:a16="http://schemas.microsoft.com/office/drawing/2014/main" id="{3F399177-C22F-EA9E-831F-B6235CF2252D}"/>
              </a:ext>
            </a:extLst>
          </p:cNvPr>
          <p:cNvSpPr txBox="1"/>
          <p:nvPr/>
        </p:nvSpPr>
        <p:spPr>
          <a:xfrm>
            <a:off x="1738352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3" name="Textfeld 62">
            <a:extLst>
              <a:ext uri="{FF2B5EF4-FFF2-40B4-BE49-F238E27FC236}">
                <a16:creationId xmlns:a16="http://schemas.microsoft.com/office/drawing/2014/main" id="{9079703A-81A5-2615-E465-B38ABE805597}"/>
              </a:ext>
            </a:extLst>
          </p:cNvPr>
          <p:cNvSpPr txBox="1"/>
          <p:nvPr/>
        </p:nvSpPr>
        <p:spPr>
          <a:xfrm>
            <a:off x="1800178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4" name="Textfeld 63">
            <a:extLst>
              <a:ext uri="{FF2B5EF4-FFF2-40B4-BE49-F238E27FC236}">
                <a16:creationId xmlns:a16="http://schemas.microsoft.com/office/drawing/2014/main" id="{E97F5896-96D3-4A57-01DB-0CF902B153BC}"/>
              </a:ext>
            </a:extLst>
          </p:cNvPr>
          <p:cNvSpPr txBox="1"/>
          <p:nvPr/>
        </p:nvSpPr>
        <p:spPr>
          <a:xfrm>
            <a:off x="1862004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6" name="Textfeld 65">
            <a:extLst>
              <a:ext uri="{FF2B5EF4-FFF2-40B4-BE49-F238E27FC236}">
                <a16:creationId xmlns:a16="http://schemas.microsoft.com/office/drawing/2014/main" id="{5A47AE45-37BD-608C-D2E0-88C62CE83BEB}"/>
              </a:ext>
            </a:extLst>
          </p:cNvPr>
          <p:cNvSpPr txBox="1"/>
          <p:nvPr/>
        </p:nvSpPr>
        <p:spPr>
          <a:xfrm>
            <a:off x="1923830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8" name="Textfeld 67">
            <a:extLst>
              <a:ext uri="{FF2B5EF4-FFF2-40B4-BE49-F238E27FC236}">
                <a16:creationId xmlns:a16="http://schemas.microsoft.com/office/drawing/2014/main" id="{4F6A2961-1CF6-A599-CA7B-29BAA10B7E3A}"/>
              </a:ext>
            </a:extLst>
          </p:cNvPr>
          <p:cNvSpPr txBox="1"/>
          <p:nvPr/>
        </p:nvSpPr>
        <p:spPr>
          <a:xfrm>
            <a:off x="1985665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Tree>
    <p:extLst>
      <p:ext uri="{BB962C8B-B14F-4D97-AF65-F5344CB8AC3E}">
        <p14:creationId xmlns:p14="http://schemas.microsoft.com/office/powerpoint/2010/main" val="4148771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553">
        <p159:morph option="byObject"/>
      </p:transition>
    </mc:Choice>
    <mc:Fallback xmlns="">
      <p:transition advTm="55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18B21-3F81-6C4C-826B-6192CDC5B7A6}"/>
            </a:ext>
          </a:extLst>
        </p:cNvPr>
        <p:cNvGrpSpPr/>
        <p:nvPr/>
      </p:nvGrpSpPr>
      <p:grpSpPr>
        <a:xfrm>
          <a:off x="0" y="0"/>
          <a:ext cx="0" cy="0"/>
          <a:chOff x="0" y="0"/>
          <a:chExt cx="0" cy="0"/>
        </a:xfrm>
      </p:grpSpPr>
      <p:pic>
        <p:nvPicPr>
          <p:cNvPr id="9" name="Grafik 8">
            <a:extLst>
              <a:ext uri="{FF2B5EF4-FFF2-40B4-BE49-F238E27FC236}">
                <a16:creationId xmlns:a16="http://schemas.microsoft.com/office/drawing/2014/main" id="{6BD32BD0-78A0-926A-1A7E-CC6328DFB6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461" y="4420634"/>
            <a:ext cx="744498" cy="1040303"/>
          </a:xfrm>
          <a:prstGeom prst="rect">
            <a:avLst/>
          </a:prstGeom>
        </p:spPr>
      </p:pic>
      <p:sp>
        <p:nvSpPr>
          <p:cNvPr id="2" name="Titel 1">
            <a:extLst>
              <a:ext uri="{FF2B5EF4-FFF2-40B4-BE49-F238E27FC236}">
                <a16:creationId xmlns:a16="http://schemas.microsoft.com/office/drawing/2014/main" id="{556EB13B-78D0-4A3D-C9DF-4EF0B715C36A}"/>
              </a:ext>
            </a:extLst>
          </p:cNvPr>
          <p:cNvSpPr>
            <a:spLocks noGrp="1"/>
          </p:cNvSpPr>
          <p:nvPr>
            <p:ph type="title"/>
          </p:nvPr>
        </p:nvSpPr>
        <p:spPr/>
        <p:txBody>
          <a:bodyPr/>
          <a:lstStyle/>
          <a:p>
            <a:r>
              <a:rPr lang="de-DE"/>
              <a:t>Autoregressives Modell</a:t>
            </a:r>
          </a:p>
        </p:txBody>
      </p:sp>
      <p:sp>
        <p:nvSpPr>
          <p:cNvPr id="27" name="Freihandform: Form 26">
            <a:extLst>
              <a:ext uri="{FF2B5EF4-FFF2-40B4-BE49-F238E27FC236}">
                <a16:creationId xmlns:a16="http://schemas.microsoft.com/office/drawing/2014/main" id="{BE25480E-5C7C-582D-B4D8-BDCF9770D4F4}"/>
              </a:ext>
            </a:extLst>
          </p:cNvPr>
          <p:cNvSpPr/>
          <p:nvPr/>
        </p:nvSpPr>
        <p:spPr>
          <a:xfrm>
            <a:off x="2425827" y="5520354"/>
            <a:ext cx="744942" cy="1040555"/>
          </a:xfrm>
          <a:custGeom>
            <a:avLst/>
            <a:gdLst>
              <a:gd name="connsiteX0" fmla="*/ 702097 w 744942"/>
              <a:gd name="connsiteY0" fmla="*/ 2435 h 1040555"/>
              <a:gd name="connsiteX1" fmla="*/ 737570 w 744942"/>
              <a:gd name="connsiteY1" fmla="*/ 37909 h 1040555"/>
              <a:gd name="connsiteX2" fmla="*/ 737570 w 744942"/>
              <a:gd name="connsiteY2" fmla="*/ 1007517 h 1040555"/>
              <a:gd name="connsiteX3" fmla="*/ 702097 w 744942"/>
              <a:gd name="connsiteY3" fmla="*/ 1042991 h 1040555"/>
              <a:gd name="connsiteX4" fmla="*/ 28100 w 744942"/>
              <a:gd name="connsiteY4" fmla="*/ 1042991 h 1040555"/>
              <a:gd name="connsiteX5" fmla="*/ -7374 w 744942"/>
              <a:gd name="connsiteY5" fmla="*/ 1007517 h 1040555"/>
              <a:gd name="connsiteX6" fmla="*/ -7374 w 744942"/>
              <a:gd name="connsiteY6" fmla="*/ 37909 h 1040555"/>
              <a:gd name="connsiteX7" fmla="*/ 28100 w 744942"/>
              <a:gd name="connsiteY7" fmla="*/ 2435 h 104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42" h="1040555">
                <a:moveTo>
                  <a:pt x="702097" y="2435"/>
                </a:moveTo>
                <a:cubicBezTo>
                  <a:pt x="721688" y="2435"/>
                  <a:pt x="737570" y="18318"/>
                  <a:pt x="737570" y="37909"/>
                </a:cubicBezTo>
                <a:lnTo>
                  <a:pt x="737570" y="1007517"/>
                </a:lnTo>
                <a:cubicBezTo>
                  <a:pt x="737570" y="1027109"/>
                  <a:pt x="721688" y="1042991"/>
                  <a:pt x="702097" y="1042991"/>
                </a:cubicBezTo>
                <a:lnTo>
                  <a:pt x="28100" y="1042991"/>
                </a:lnTo>
                <a:cubicBezTo>
                  <a:pt x="8509" y="1042991"/>
                  <a:pt x="-7374" y="1027108"/>
                  <a:pt x="-7374" y="1007517"/>
                </a:cubicBezTo>
                <a:lnTo>
                  <a:pt x="-7374" y="37909"/>
                </a:lnTo>
                <a:cubicBezTo>
                  <a:pt x="-7374" y="18317"/>
                  <a:pt x="8509" y="2435"/>
                  <a:pt x="28100" y="2435"/>
                </a:cubicBez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endParaRPr lang="de-DE"/>
          </a:p>
        </p:txBody>
      </p:sp>
      <p:sp>
        <p:nvSpPr>
          <p:cNvPr id="31" name="Rechteck 30">
            <a:extLst>
              <a:ext uri="{FF2B5EF4-FFF2-40B4-BE49-F238E27FC236}">
                <a16:creationId xmlns:a16="http://schemas.microsoft.com/office/drawing/2014/main" id="{8D678A64-8C26-1B4C-FA27-800298D2B4D4}"/>
              </a:ext>
            </a:extLst>
          </p:cNvPr>
          <p:cNvSpPr/>
          <p:nvPr/>
        </p:nvSpPr>
        <p:spPr>
          <a:xfrm rot="16200000">
            <a:off x="57213" y="363475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Unten</a:t>
            </a:r>
          </a:p>
        </p:txBody>
      </p:sp>
      <p:sp>
        <p:nvSpPr>
          <p:cNvPr id="33" name="Rechteck 32">
            <a:extLst>
              <a:ext uri="{FF2B5EF4-FFF2-40B4-BE49-F238E27FC236}">
                <a16:creationId xmlns:a16="http://schemas.microsoft.com/office/drawing/2014/main" id="{BC233FB3-15B8-91C1-D1B3-C04E2ECB8057}"/>
              </a:ext>
            </a:extLst>
          </p:cNvPr>
          <p:cNvSpPr/>
          <p:nvPr/>
        </p:nvSpPr>
        <p:spPr>
          <a:xfrm rot="16200000">
            <a:off x="49124" y="474266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Links</a:t>
            </a:r>
          </a:p>
        </p:txBody>
      </p:sp>
      <p:sp>
        <p:nvSpPr>
          <p:cNvPr id="34" name="Rechteck 33">
            <a:extLst>
              <a:ext uri="{FF2B5EF4-FFF2-40B4-BE49-F238E27FC236}">
                <a16:creationId xmlns:a16="http://schemas.microsoft.com/office/drawing/2014/main" id="{816AB203-7BD9-8159-81BC-5FF06298507B}"/>
              </a:ext>
            </a:extLst>
          </p:cNvPr>
          <p:cNvSpPr/>
          <p:nvPr/>
        </p:nvSpPr>
        <p:spPr>
          <a:xfrm rot="16200000">
            <a:off x="41033" y="5850579"/>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Oben</a:t>
            </a:r>
          </a:p>
        </p:txBody>
      </p:sp>
      <p:sp>
        <p:nvSpPr>
          <p:cNvPr id="35" name="Rechteck 34">
            <a:extLst>
              <a:ext uri="{FF2B5EF4-FFF2-40B4-BE49-F238E27FC236}">
                <a16:creationId xmlns:a16="http://schemas.microsoft.com/office/drawing/2014/main" id="{62EDA495-24B2-316A-849D-02520721CE92}"/>
              </a:ext>
            </a:extLst>
          </p:cNvPr>
          <p:cNvSpPr/>
          <p:nvPr/>
        </p:nvSpPr>
        <p:spPr>
          <a:xfrm rot="16200000">
            <a:off x="59009" y="2521044"/>
            <a:ext cx="1044524" cy="427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Rechts</a:t>
            </a:r>
          </a:p>
        </p:txBody>
      </p:sp>
      <p:pic>
        <p:nvPicPr>
          <p:cNvPr id="75" name="Grafik 74">
            <a:extLst>
              <a:ext uri="{FF2B5EF4-FFF2-40B4-BE49-F238E27FC236}">
                <a16:creationId xmlns:a16="http://schemas.microsoft.com/office/drawing/2014/main" id="{75CE044B-E1B7-F548-4B81-17710A26E3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9723" y="5520354"/>
            <a:ext cx="482615" cy="674368"/>
          </a:xfrm>
          <a:prstGeom prst="rect">
            <a:avLst/>
          </a:prstGeom>
        </p:spPr>
      </p:pic>
      <p:pic>
        <p:nvPicPr>
          <p:cNvPr id="77" name="Grafik 76">
            <a:extLst>
              <a:ext uri="{FF2B5EF4-FFF2-40B4-BE49-F238E27FC236}">
                <a16:creationId xmlns:a16="http://schemas.microsoft.com/office/drawing/2014/main" id="{90E9625C-2F89-EE66-33E4-E1BD85F1BA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8848" y="5520354"/>
            <a:ext cx="482615" cy="674368"/>
          </a:xfrm>
          <a:prstGeom prst="rect">
            <a:avLst/>
          </a:prstGeom>
        </p:spPr>
      </p:pic>
      <p:pic>
        <p:nvPicPr>
          <p:cNvPr id="67" name="Grafik 66">
            <a:extLst>
              <a:ext uri="{FF2B5EF4-FFF2-40B4-BE49-F238E27FC236}">
                <a16:creationId xmlns:a16="http://schemas.microsoft.com/office/drawing/2014/main" id="{D6D2D39C-36BC-E0E1-83F8-41670B33A1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7972" y="5520354"/>
            <a:ext cx="482615" cy="674368"/>
          </a:xfrm>
          <a:prstGeom prst="rect">
            <a:avLst/>
          </a:prstGeom>
        </p:spPr>
      </p:pic>
      <p:pic>
        <p:nvPicPr>
          <p:cNvPr id="71" name="Grafik 70">
            <a:extLst>
              <a:ext uri="{FF2B5EF4-FFF2-40B4-BE49-F238E27FC236}">
                <a16:creationId xmlns:a16="http://schemas.microsoft.com/office/drawing/2014/main" id="{E6BDF50E-4190-8E92-98F3-B22FC5589D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7097" y="5520354"/>
            <a:ext cx="482615" cy="674368"/>
          </a:xfrm>
          <a:prstGeom prst="rect">
            <a:avLst/>
          </a:prstGeom>
        </p:spPr>
      </p:pic>
      <p:pic>
        <p:nvPicPr>
          <p:cNvPr id="69" name="Grafik 68">
            <a:extLst>
              <a:ext uri="{FF2B5EF4-FFF2-40B4-BE49-F238E27FC236}">
                <a16:creationId xmlns:a16="http://schemas.microsoft.com/office/drawing/2014/main" id="{A6124D4C-67A0-C679-4777-0A787BC6F9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96222" y="5519987"/>
            <a:ext cx="482615" cy="674368"/>
          </a:xfrm>
          <a:prstGeom prst="rect">
            <a:avLst/>
          </a:prstGeom>
        </p:spPr>
      </p:pic>
      <p:pic>
        <p:nvPicPr>
          <p:cNvPr id="59" name="Grafik 58">
            <a:extLst>
              <a:ext uri="{FF2B5EF4-FFF2-40B4-BE49-F238E27FC236}">
                <a16:creationId xmlns:a16="http://schemas.microsoft.com/office/drawing/2014/main" id="{875E30CE-550D-DC2B-3362-5ABB02F039A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15347" y="5519986"/>
            <a:ext cx="482615" cy="674368"/>
          </a:xfrm>
          <a:prstGeom prst="rect">
            <a:avLst/>
          </a:prstGeom>
        </p:spPr>
      </p:pic>
      <p:pic>
        <p:nvPicPr>
          <p:cNvPr id="57" name="Grafik 56">
            <a:extLst>
              <a:ext uri="{FF2B5EF4-FFF2-40B4-BE49-F238E27FC236}">
                <a16:creationId xmlns:a16="http://schemas.microsoft.com/office/drawing/2014/main" id="{16C0C50D-F112-F2BD-4FE8-A3F2F49A58D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34471" y="5519986"/>
            <a:ext cx="482616" cy="674369"/>
          </a:xfrm>
          <a:prstGeom prst="rect">
            <a:avLst/>
          </a:prstGeom>
        </p:spPr>
      </p:pic>
      <p:pic>
        <p:nvPicPr>
          <p:cNvPr id="49" name="Grafik 48">
            <a:extLst>
              <a:ext uri="{FF2B5EF4-FFF2-40B4-BE49-F238E27FC236}">
                <a16:creationId xmlns:a16="http://schemas.microsoft.com/office/drawing/2014/main" id="{476D1FA5-07BB-2736-FABB-3E0723E6E83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53596" y="5519985"/>
            <a:ext cx="482616" cy="674370"/>
          </a:xfrm>
          <a:prstGeom prst="rect">
            <a:avLst/>
          </a:prstGeom>
        </p:spPr>
      </p:pic>
      <p:pic>
        <p:nvPicPr>
          <p:cNvPr id="61" name="Grafik 60">
            <a:extLst>
              <a:ext uri="{FF2B5EF4-FFF2-40B4-BE49-F238E27FC236}">
                <a16:creationId xmlns:a16="http://schemas.microsoft.com/office/drawing/2014/main" id="{54317F5F-7ACD-CD65-5559-B98AD0E8F8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469743" y="5519986"/>
            <a:ext cx="482615" cy="674368"/>
          </a:xfrm>
          <a:prstGeom prst="rect">
            <a:avLst/>
          </a:prstGeom>
        </p:spPr>
      </p:pic>
      <p:pic>
        <p:nvPicPr>
          <p:cNvPr id="65" name="Grafik 64">
            <a:extLst>
              <a:ext uri="{FF2B5EF4-FFF2-40B4-BE49-F238E27FC236}">
                <a16:creationId xmlns:a16="http://schemas.microsoft.com/office/drawing/2014/main" id="{AD43BBE1-60E6-6916-97EF-E0F9B879AA0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085890" y="5519986"/>
            <a:ext cx="482615" cy="674368"/>
          </a:xfrm>
          <a:prstGeom prst="rect">
            <a:avLst/>
          </a:prstGeom>
        </p:spPr>
      </p:pic>
      <p:pic>
        <p:nvPicPr>
          <p:cNvPr id="47" name="Grafik 46">
            <a:extLst>
              <a:ext uri="{FF2B5EF4-FFF2-40B4-BE49-F238E27FC236}">
                <a16:creationId xmlns:a16="http://schemas.microsoft.com/office/drawing/2014/main" id="{CF9CC533-79C6-E858-E56D-6E5BC700627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707991" y="5519985"/>
            <a:ext cx="482616" cy="674370"/>
          </a:xfrm>
          <a:prstGeom prst="rect">
            <a:avLst/>
          </a:prstGeom>
        </p:spPr>
      </p:pic>
      <p:pic>
        <p:nvPicPr>
          <p:cNvPr id="51" name="Grafik 50">
            <a:extLst>
              <a:ext uri="{FF2B5EF4-FFF2-40B4-BE49-F238E27FC236}">
                <a16:creationId xmlns:a16="http://schemas.microsoft.com/office/drawing/2014/main" id="{2E9088F1-2F71-9409-A528-87B961CC5C2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323211" y="5519985"/>
            <a:ext cx="482616" cy="674370"/>
          </a:xfrm>
          <a:prstGeom prst="rect">
            <a:avLst/>
          </a:prstGeom>
        </p:spPr>
      </p:pic>
      <p:pic>
        <p:nvPicPr>
          <p:cNvPr id="55" name="Grafik 54">
            <a:extLst>
              <a:ext uri="{FF2B5EF4-FFF2-40B4-BE49-F238E27FC236}">
                <a16:creationId xmlns:a16="http://schemas.microsoft.com/office/drawing/2014/main" id="{E3D6AD2D-7712-3922-BFD2-16F4B6ECDEC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2938430" y="5519986"/>
            <a:ext cx="482615" cy="674369"/>
          </a:xfrm>
          <a:prstGeom prst="rect">
            <a:avLst/>
          </a:prstGeom>
        </p:spPr>
      </p:pic>
      <p:pic>
        <p:nvPicPr>
          <p:cNvPr id="73" name="Grafik 72">
            <a:extLst>
              <a:ext uri="{FF2B5EF4-FFF2-40B4-BE49-F238E27FC236}">
                <a16:creationId xmlns:a16="http://schemas.microsoft.com/office/drawing/2014/main" id="{BBF82FC2-8913-AFFE-4164-06584062FDB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3552424" y="5519986"/>
            <a:ext cx="482615" cy="674368"/>
          </a:xfrm>
          <a:prstGeom prst="rect">
            <a:avLst/>
          </a:prstGeom>
        </p:spPr>
      </p:pic>
      <p:pic>
        <p:nvPicPr>
          <p:cNvPr id="53" name="Grafik 52">
            <a:extLst>
              <a:ext uri="{FF2B5EF4-FFF2-40B4-BE49-F238E27FC236}">
                <a16:creationId xmlns:a16="http://schemas.microsoft.com/office/drawing/2014/main" id="{C254A874-4A25-C025-884C-D4361513A4D3}"/>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166417" y="5521765"/>
            <a:ext cx="482616" cy="674370"/>
          </a:xfrm>
          <a:prstGeom prst="rect">
            <a:avLst/>
          </a:prstGeom>
        </p:spPr>
      </p:pic>
      <p:pic>
        <p:nvPicPr>
          <p:cNvPr id="85" name="Grafik 84">
            <a:extLst>
              <a:ext uri="{FF2B5EF4-FFF2-40B4-BE49-F238E27FC236}">
                <a16:creationId xmlns:a16="http://schemas.microsoft.com/office/drawing/2014/main" id="{0A517001-1B10-75FA-3D65-FE415A582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12869" y="5532919"/>
            <a:ext cx="464104" cy="648502"/>
          </a:xfrm>
          <a:prstGeom prst="rect">
            <a:avLst/>
          </a:prstGeom>
        </p:spPr>
      </p:pic>
      <p:pic>
        <p:nvPicPr>
          <p:cNvPr id="79" name="Grafik 78">
            <a:extLst>
              <a:ext uri="{FF2B5EF4-FFF2-40B4-BE49-F238E27FC236}">
                <a16:creationId xmlns:a16="http://schemas.microsoft.com/office/drawing/2014/main" id="{2051709F-7E6C-F2BB-4C1A-C7ECEA112B3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5417607" y="5515175"/>
            <a:ext cx="479171" cy="669556"/>
          </a:xfrm>
          <a:prstGeom prst="rect">
            <a:avLst/>
          </a:prstGeom>
        </p:spPr>
      </p:pic>
      <p:pic>
        <p:nvPicPr>
          <p:cNvPr id="81" name="Grafik 80">
            <a:extLst>
              <a:ext uri="{FF2B5EF4-FFF2-40B4-BE49-F238E27FC236}">
                <a16:creationId xmlns:a16="http://schemas.microsoft.com/office/drawing/2014/main" id="{802235C9-2DF3-8B3D-9B19-F495B93F505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035908" y="5515175"/>
            <a:ext cx="464104" cy="648502"/>
          </a:xfrm>
          <a:prstGeom prst="rect">
            <a:avLst/>
          </a:prstGeom>
        </p:spPr>
      </p:pic>
      <p:pic>
        <p:nvPicPr>
          <p:cNvPr id="83" name="Grafik 82">
            <a:extLst>
              <a:ext uri="{FF2B5EF4-FFF2-40B4-BE49-F238E27FC236}">
                <a16:creationId xmlns:a16="http://schemas.microsoft.com/office/drawing/2014/main" id="{CB06C93B-9423-240C-6EFF-892BAAF831EC}"/>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6654928" y="5515176"/>
            <a:ext cx="464104" cy="648501"/>
          </a:xfrm>
          <a:prstGeom prst="rect">
            <a:avLst/>
          </a:prstGeom>
        </p:spPr>
      </p:pic>
      <p:pic>
        <p:nvPicPr>
          <p:cNvPr id="44" name="Grafik 43">
            <a:extLst>
              <a:ext uri="{FF2B5EF4-FFF2-40B4-BE49-F238E27FC236}">
                <a16:creationId xmlns:a16="http://schemas.microsoft.com/office/drawing/2014/main" id="{1EEEEBB4-EFEC-4A4F-C69A-8F182B6ACA5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7270090" y="5499171"/>
            <a:ext cx="482616" cy="674370"/>
          </a:xfrm>
          <a:prstGeom prst="rect">
            <a:avLst/>
          </a:prstGeom>
        </p:spPr>
      </p:pic>
      <p:pic>
        <p:nvPicPr>
          <p:cNvPr id="87" name="Grafik 86">
            <a:extLst>
              <a:ext uri="{FF2B5EF4-FFF2-40B4-BE49-F238E27FC236}">
                <a16:creationId xmlns:a16="http://schemas.microsoft.com/office/drawing/2014/main" id="{E8767112-C778-FB1C-4A55-C645774BF4E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7901447" y="5512105"/>
            <a:ext cx="464104" cy="648502"/>
          </a:xfrm>
          <a:prstGeom prst="rect">
            <a:avLst/>
          </a:prstGeom>
        </p:spPr>
      </p:pic>
      <p:pic>
        <p:nvPicPr>
          <p:cNvPr id="89" name="Grafik 88">
            <a:extLst>
              <a:ext uri="{FF2B5EF4-FFF2-40B4-BE49-F238E27FC236}">
                <a16:creationId xmlns:a16="http://schemas.microsoft.com/office/drawing/2014/main" id="{864EE510-5CB3-775E-FE3E-F7AA36649CE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8520160" y="5508908"/>
            <a:ext cx="464103" cy="648501"/>
          </a:xfrm>
          <a:prstGeom prst="rect">
            <a:avLst/>
          </a:prstGeom>
        </p:spPr>
      </p:pic>
      <p:pic>
        <p:nvPicPr>
          <p:cNvPr id="91" name="Grafik 90">
            <a:extLst>
              <a:ext uri="{FF2B5EF4-FFF2-40B4-BE49-F238E27FC236}">
                <a16:creationId xmlns:a16="http://schemas.microsoft.com/office/drawing/2014/main" id="{3F17F646-DEFE-85D6-F0EA-F1B0D873941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9136719" y="5508907"/>
            <a:ext cx="464103" cy="648501"/>
          </a:xfrm>
          <a:prstGeom prst="rect">
            <a:avLst/>
          </a:prstGeom>
        </p:spPr>
      </p:pic>
      <p:pic>
        <p:nvPicPr>
          <p:cNvPr id="93" name="Grafik 92">
            <a:extLst>
              <a:ext uri="{FF2B5EF4-FFF2-40B4-BE49-F238E27FC236}">
                <a16:creationId xmlns:a16="http://schemas.microsoft.com/office/drawing/2014/main" id="{20C86CBB-16EC-98BC-BF1B-625C032E726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9763598" y="5508907"/>
            <a:ext cx="464103" cy="648501"/>
          </a:xfrm>
          <a:prstGeom prst="rect">
            <a:avLst/>
          </a:prstGeom>
        </p:spPr>
      </p:pic>
      <p:sp>
        <p:nvSpPr>
          <p:cNvPr id="3" name="Rechteck 2">
            <a:extLst>
              <a:ext uri="{FF2B5EF4-FFF2-40B4-BE49-F238E27FC236}">
                <a16:creationId xmlns:a16="http://schemas.microsoft.com/office/drawing/2014/main" id="{DE154768-A4A8-57D0-D6EC-FD85CB24C366}"/>
              </a:ext>
            </a:extLst>
          </p:cNvPr>
          <p:cNvSpPr/>
          <p:nvPr/>
        </p:nvSpPr>
        <p:spPr>
          <a:xfrm>
            <a:off x="3843211" y="2834479"/>
            <a:ext cx="744942"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AR</a:t>
            </a:r>
          </a:p>
        </p:txBody>
      </p:sp>
      <p:pic>
        <p:nvPicPr>
          <p:cNvPr id="4" name="Grafik 3">
            <a:extLst>
              <a:ext uri="{FF2B5EF4-FFF2-40B4-BE49-F238E27FC236}">
                <a16:creationId xmlns:a16="http://schemas.microsoft.com/office/drawing/2014/main" id="{807F8A5B-9FE6-7C31-6D3E-F4A5FFFA8905}"/>
              </a:ext>
            </a:extLst>
          </p:cNvPr>
          <p:cNvPicPr>
            <a:picLocks noChangeAspect="1"/>
          </p:cNvPicPr>
          <p:nvPr/>
        </p:nvPicPr>
        <p:blipFill>
          <a:blip r:embed="rId41">
            <a:extLst>
              <a:ext uri="{96DAC541-7B7A-43D3-8B79-37D633B846F1}">
                <asvg:svgBlip xmlns:asvg="http://schemas.microsoft.com/office/drawing/2016/SVG/main" r:embed="rId42"/>
              </a:ext>
            </a:extLst>
          </a:blip>
          <a:srcRect l="30" r="30"/>
          <a:stretch/>
        </p:blipFill>
        <p:spPr>
          <a:xfrm>
            <a:off x="819461" y="3328014"/>
            <a:ext cx="744498" cy="1040923"/>
          </a:xfrm>
          <a:prstGeom prst="rect">
            <a:avLst/>
          </a:prstGeom>
        </p:spPr>
      </p:pic>
      <p:sp>
        <p:nvSpPr>
          <p:cNvPr id="5" name="Pfeil: nach rechts 4">
            <a:extLst>
              <a:ext uri="{FF2B5EF4-FFF2-40B4-BE49-F238E27FC236}">
                <a16:creationId xmlns:a16="http://schemas.microsoft.com/office/drawing/2014/main" id="{8E71A1F2-549E-71B0-7343-1A54635F7AB2}"/>
              </a:ext>
            </a:extLst>
          </p:cNvPr>
          <p:cNvSpPr/>
          <p:nvPr/>
        </p:nvSpPr>
        <p:spPr>
          <a:xfrm>
            <a:off x="3293273"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 name="Pfeil: nach rechts 5">
            <a:extLst>
              <a:ext uri="{FF2B5EF4-FFF2-40B4-BE49-F238E27FC236}">
                <a16:creationId xmlns:a16="http://schemas.microsoft.com/office/drawing/2014/main" id="{DE9B4736-7F7A-27B9-FA7C-D2D510B5C75C}"/>
              </a:ext>
            </a:extLst>
          </p:cNvPr>
          <p:cNvSpPr/>
          <p:nvPr/>
        </p:nvSpPr>
        <p:spPr>
          <a:xfrm>
            <a:off x="4710657" y="2985587"/>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8" name="Pfeil: nach rechts 7">
            <a:extLst>
              <a:ext uri="{FF2B5EF4-FFF2-40B4-BE49-F238E27FC236}">
                <a16:creationId xmlns:a16="http://schemas.microsoft.com/office/drawing/2014/main" id="{268030B6-BFC5-227C-9DBA-52F7359C2932}"/>
              </a:ext>
            </a:extLst>
          </p:cNvPr>
          <p:cNvSpPr/>
          <p:nvPr/>
        </p:nvSpPr>
        <p:spPr>
          <a:xfrm rot="10800000">
            <a:off x="4710657" y="47060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4260DCAC-E556-732E-1094-D9381874A883}"/>
              </a:ext>
            </a:extLst>
          </p:cNvPr>
          <p:cNvSpPr/>
          <p:nvPr/>
        </p:nvSpPr>
        <p:spPr>
          <a:xfrm>
            <a:off x="3293273" y="1502229"/>
            <a:ext cx="1844818" cy="771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a:t>Spielverlauf</a:t>
            </a:r>
          </a:p>
        </p:txBody>
      </p:sp>
      <p:sp>
        <p:nvSpPr>
          <p:cNvPr id="12" name="Pfeil: nach rechts 11">
            <a:extLst>
              <a:ext uri="{FF2B5EF4-FFF2-40B4-BE49-F238E27FC236}">
                <a16:creationId xmlns:a16="http://schemas.microsoft.com/office/drawing/2014/main" id="{3014EAFD-F685-FDA9-49C5-AF8D4FFAD3BE}"/>
              </a:ext>
            </a:extLst>
          </p:cNvPr>
          <p:cNvSpPr/>
          <p:nvPr/>
        </p:nvSpPr>
        <p:spPr>
          <a:xfrm rot="5400000">
            <a:off x="4001964" y="2319462"/>
            <a:ext cx="427434" cy="4688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14" name="Grafik 13">
            <a:extLst>
              <a:ext uri="{FF2B5EF4-FFF2-40B4-BE49-F238E27FC236}">
                <a16:creationId xmlns:a16="http://schemas.microsoft.com/office/drawing/2014/main" id="{1A97B9B6-778D-3F0C-61B5-4BB42AE08D8A}"/>
              </a:ext>
            </a:extLst>
          </p:cNvPr>
          <p:cNvPicPr>
            <a:picLocks noChangeAspect="1"/>
          </p:cNvPicPr>
          <p:nvPr/>
        </p:nvPicPr>
        <p:blipFill>
          <a:blip r:embed="rId23">
            <a:extLst>
              <a:ext uri="{96DAC541-7B7A-43D3-8B79-37D633B846F1}">
                <asvg:svgBlip xmlns:asvg="http://schemas.microsoft.com/office/drawing/2016/SVG/main" r:embed="rId24"/>
              </a:ext>
            </a:extLst>
          </a:blip>
          <a:srcRect l="44" r="44"/>
          <a:stretch/>
        </p:blipFill>
        <p:spPr>
          <a:xfrm>
            <a:off x="832686" y="2212499"/>
            <a:ext cx="744016" cy="1040555"/>
          </a:xfrm>
          <a:prstGeom prst="rect">
            <a:avLst/>
          </a:prstGeom>
        </p:spPr>
      </p:pic>
      <p:pic>
        <p:nvPicPr>
          <p:cNvPr id="17" name="Grafik 16">
            <a:extLst>
              <a:ext uri="{FF2B5EF4-FFF2-40B4-BE49-F238E27FC236}">
                <a16:creationId xmlns:a16="http://schemas.microsoft.com/office/drawing/2014/main" id="{BECB2901-EC9B-A5E8-3F68-5484103A0197}"/>
              </a:ext>
            </a:extLst>
          </p:cNvPr>
          <p:cNvPicPr>
            <a:picLocks noChangeAspect="1"/>
          </p:cNvPicPr>
          <p:nvPr/>
        </p:nvPicPr>
        <p:blipFill>
          <a:blip r:embed="rId23">
            <a:extLst>
              <a:ext uri="{96DAC541-7B7A-43D3-8B79-37D633B846F1}">
                <asvg:svgBlip xmlns:asvg="http://schemas.microsoft.com/office/drawing/2016/SVG/main" r:embed="rId24"/>
              </a:ext>
            </a:extLst>
          </a:blip>
          <a:srcRect l="30" r="30"/>
          <a:stretch/>
        </p:blipFill>
        <p:spPr>
          <a:xfrm>
            <a:off x="1625211" y="2212500"/>
            <a:ext cx="749914" cy="1048494"/>
          </a:xfrm>
          <a:prstGeom prst="rect">
            <a:avLst/>
          </a:prstGeom>
        </p:spPr>
      </p:pic>
      <p:pic>
        <p:nvPicPr>
          <p:cNvPr id="18" name="Grafik 17">
            <a:extLst>
              <a:ext uri="{FF2B5EF4-FFF2-40B4-BE49-F238E27FC236}">
                <a16:creationId xmlns:a16="http://schemas.microsoft.com/office/drawing/2014/main" id="{C35E69E0-084B-FBA7-0FBF-6653097C41F5}"/>
              </a:ext>
            </a:extLst>
          </p:cNvPr>
          <p:cNvPicPr>
            <a:picLocks noChangeAspect="1"/>
          </p:cNvPicPr>
          <p:nvPr/>
        </p:nvPicPr>
        <p:blipFill>
          <a:blip r:embed="rId11">
            <a:extLst>
              <a:ext uri="{96DAC541-7B7A-43D3-8B79-37D633B846F1}">
                <asvg:svgBlip xmlns:asvg="http://schemas.microsoft.com/office/drawing/2016/SVG/main" r:embed="rId12"/>
              </a:ext>
            </a:extLst>
          </a:blip>
          <a:srcRect l="30" r="30"/>
          <a:stretch/>
        </p:blipFill>
        <p:spPr>
          <a:xfrm>
            <a:off x="2423118" y="2212499"/>
            <a:ext cx="749914" cy="1048494"/>
          </a:xfrm>
          <a:prstGeom prst="rect">
            <a:avLst/>
          </a:prstGeom>
        </p:spPr>
      </p:pic>
      <p:pic>
        <p:nvPicPr>
          <p:cNvPr id="7" name="Grafik 6">
            <a:extLst>
              <a:ext uri="{FF2B5EF4-FFF2-40B4-BE49-F238E27FC236}">
                <a16:creationId xmlns:a16="http://schemas.microsoft.com/office/drawing/2014/main" id="{F3147DA3-B4CD-878D-8021-973D2055EC5F}"/>
              </a:ext>
            </a:extLst>
          </p:cNvPr>
          <p:cNvPicPr>
            <a:picLocks noChangeAspect="1"/>
          </p:cNvPicPr>
          <p:nvPr/>
        </p:nvPicPr>
        <p:blipFill>
          <a:blip r:embed="rId9">
            <a:extLst>
              <a:ext uri="{96DAC541-7B7A-43D3-8B79-37D633B846F1}">
                <asvg:svgBlip xmlns:asvg="http://schemas.microsoft.com/office/drawing/2016/SVG/main" r:embed="rId10"/>
              </a:ext>
            </a:extLst>
          </a:blip>
          <a:srcRect l="30" r="30"/>
          <a:stretch/>
        </p:blipFill>
        <p:spPr>
          <a:xfrm>
            <a:off x="819441" y="5528693"/>
            <a:ext cx="744055" cy="1040303"/>
          </a:xfrm>
          <a:prstGeom prst="rect">
            <a:avLst/>
          </a:prstGeom>
        </p:spPr>
      </p:pic>
      <p:pic>
        <p:nvPicPr>
          <p:cNvPr id="20" name="Grafik 19">
            <a:extLst>
              <a:ext uri="{FF2B5EF4-FFF2-40B4-BE49-F238E27FC236}">
                <a16:creationId xmlns:a16="http://schemas.microsoft.com/office/drawing/2014/main" id="{E664D0A0-04E7-06AC-56C7-FAEEDC62706F}"/>
              </a:ext>
            </a:extLst>
          </p:cNvPr>
          <p:cNvPicPr>
            <a:picLocks noChangeAspect="1"/>
          </p:cNvPicPr>
          <p:nvPr/>
        </p:nvPicPr>
        <p:blipFill>
          <a:blip r:embed="rId11">
            <a:extLst>
              <a:ext uri="{96DAC541-7B7A-43D3-8B79-37D633B846F1}">
                <asvg:svgBlip xmlns:asvg="http://schemas.microsoft.com/office/drawing/2016/SVG/main" r:embed="rId12"/>
              </a:ext>
            </a:extLst>
          </a:blip>
          <a:srcRect l="44" r="44"/>
          <a:stretch/>
        </p:blipFill>
        <p:spPr>
          <a:xfrm>
            <a:off x="1628250" y="3320410"/>
            <a:ext cx="743836" cy="1040303"/>
          </a:xfrm>
          <a:prstGeom prst="rect">
            <a:avLst/>
          </a:prstGeom>
        </p:spPr>
      </p:pic>
      <p:pic>
        <p:nvPicPr>
          <p:cNvPr id="11" name="Grafik 10">
            <a:extLst>
              <a:ext uri="{FF2B5EF4-FFF2-40B4-BE49-F238E27FC236}">
                <a16:creationId xmlns:a16="http://schemas.microsoft.com/office/drawing/2014/main" id="{1A0077DE-C374-068D-F4C0-03853707B1AC}"/>
              </a:ext>
            </a:extLst>
          </p:cNvPr>
          <p:cNvPicPr>
            <a:picLocks noChangeAspect="1"/>
          </p:cNvPicPr>
          <p:nvPr/>
        </p:nvPicPr>
        <p:blipFill>
          <a:blip r:embed="rId5">
            <a:extLst>
              <a:ext uri="{96DAC541-7B7A-43D3-8B79-37D633B846F1}">
                <asvg:svgBlip xmlns:asvg="http://schemas.microsoft.com/office/drawing/2016/SVG/main" r:embed="rId6"/>
              </a:ext>
            </a:extLst>
          </a:blip>
          <a:srcRect l="52" r="52"/>
          <a:stretch/>
        </p:blipFill>
        <p:spPr>
          <a:xfrm>
            <a:off x="1628250" y="4420129"/>
            <a:ext cx="743721" cy="1040303"/>
          </a:xfrm>
          <a:prstGeom prst="rect">
            <a:avLst/>
          </a:prstGeom>
        </p:spPr>
      </p:pic>
      <p:pic>
        <p:nvPicPr>
          <p:cNvPr id="13" name="Grafik 12">
            <a:extLst>
              <a:ext uri="{FF2B5EF4-FFF2-40B4-BE49-F238E27FC236}">
                <a16:creationId xmlns:a16="http://schemas.microsoft.com/office/drawing/2014/main" id="{5B43E6DB-5EDF-6C4E-E09B-F69160F03187}"/>
              </a:ext>
            </a:extLst>
          </p:cNvPr>
          <p:cNvPicPr>
            <a:picLocks noChangeAspect="1"/>
          </p:cNvPicPr>
          <p:nvPr/>
        </p:nvPicPr>
        <p:blipFill>
          <a:blip r:embed="rId7">
            <a:extLst>
              <a:ext uri="{96DAC541-7B7A-43D3-8B79-37D633B846F1}">
                <asvg:svgBlip xmlns:asvg="http://schemas.microsoft.com/office/drawing/2016/SVG/main" r:embed="rId8"/>
              </a:ext>
            </a:extLst>
          </a:blip>
          <a:srcRect l="52" r="52"/>
          <a:stretch/>
        </p:blipFill>
        <p:spPr>
          <a:xfrm>
            <a:off x="1622219" y="5528693"/>
            <a:ext cx="743721" cy="1040303"/>
          </a:xfrm>
          <a:prstGeom prst="rect">
            <a:avLst/>
          </a:prstGeom>
        </p:spPr>
      </p:pic>
      <p:pic>
        <p:nvPicPr>
          <p:cNvPr id="15" name="Grafik 14">
            <a:extLst>
              <a:ext uri="{FF2B5EF4-FFF2-40B4-BE49-F238E27FC236}">
                <a16:creationId xmlns:a16="http://schemas.microsoft.com/office/drawing/2014/main" id="{566086C0-A658-39E3-9796-281D2AB9B038}"/>
              </a:ext>
            </a:extLst>
          </p:cNvPr>
          <p:cNvPicPr>
            <a:picLocks noChangeAspect="1"/>
          </p:cNvPicPr>
          <p:nvPr/>
        </p:nvPicPr>
        <p:blipFill>
          <a:blip r:embed="rId15">
            <a:extLst>
              <a:ext uri="{96DAC541-7B7A-43D3-8B79-37D633B846F1}">
                <asvg:svgBlip xmlns:asvg="http://schemas.microsoft.com/office/drawing/2016/SVG/main" r:embed="rId16"/>
              </a:ext>
            </a:extLst>
          </a:blip>
          <a:srcRect l="52" r="52"/>
          <a:stretch/>
        </p:blipFill>
        <p:spPr>
          <a:xfrm>
            <a:off x="2423118" y="3328634"/>
            <a:ext cx="743721" cy="1040303"/>
          </a:xfrm>
          <a:prstGeom prst="rect">
            <a:avLst/>
          </a:prstGeom>
        </p:spPr>
      </p:pic>
      <p:pic>
        <p:nvPicPr>
          <p:cNvPr id="19" name="Grafik 18">
            <a:extLst>
              <a:ext uri="{FF2B5EF4-FFF2-40B4-BE49-F238E27FC236}">
                <a16:creationId xmlns:a16="http://schemas.microsoft.com/office/drawing/2014/main" id="{389C852C-DA2A-2C0D-F019-E2D2FD3769AA}"/>
              </a:ext>
            </a:extLst>
          </p:cNvPr>
          <p:cNvPicPr>
            <a:picLocks noChangeAspect="1"/>
          </p:cNvPicPr>
          <p:nvPr/>
        </p:nvPicPr>
        <p:blipFill>
          <a:blip r:embed="rId13">
            <a:extLst>
              <a:ext uri="{96DAC541-7B7A-43D3-8B79-37D633B846F1}">
                <asvg:svgBlip xmlns:asvg="http://schemas.microsoft.com/office/drawing/2016/SVG/main" r:embed="rId14"/>
              </a:ext>
            </a:extLst>
          </a:blip>
          <a:srcRect l="56" r="56"/>
          <a:stretch/>
        </p:blipFill>
        <p:spPr>
          <a:xfrm>
            <a:off x="2444624" y="4421143"/>
            <a:ext cx="743665" cy="1040303"/>
          </a:xfrm>
          <a:prstGeom prst="rect">
            <a:avLst/>
          </a:prstGeom>
        </p:spPr>
      </p:pic>
      <p:pic>
        <p:nvPicPr>
          <p:cNvPr id="21" name="Grafik 20">
            <a:extLst>
              <a:ext uri="{FF2B5EF4-FFF2-40B4-BE49-F238E27FC236}">
                <a16:creationId xmlns:a16="http://schemas.microsoft.com/office/drawing/2014/main" id="{05AD3F39-E0BD-00F0-9413-482EA05723F7}"/>
              </a:ext>
            </a:extLst>
          </p:cNvPr>
          <p:cNvPicPr>
            <a:picLocks noChangeAspect="1"/>
          </p:cNvPicPr>
          <p:nvPr/>
        </p:nvPicPr>
        <p:blipFill>
          <a:blip r:embed="rId5">
            <a:extLst>
              <a:ext uri="{96DAC541-7B7A-43D3-8B79-37D633B846F1}">
                <asvg:svgBlip xmlns:asvg="http://schemas.microsoft.com/office/drawing/2016/SVG/main" r:embed="rId6"/>
              </a:ext>
            </a:extLst>
          </a:blip>
          <a:srcRect l="52" r="52"/>
          <a:stretch/>
        </p:blipFill>
        <p:spPr>
          <a:xfrm>
            <a:off x="3839334" y="4420013"/>
            <a:ext cx="743721" cy="1040303"/>
          </a:xfrm>
          <a:prstGeom prst="rect">
            <a:avLst/>
          </a:prstGeom>
        </p:spPr>
      </p:pic>
      <p:sp>
        <p:nvSpPr>
          <p:cNvPr id="24" name="Freihandform: Form 23">
            <a:extLst>
              <a:ext uri="{FF2B5EF4-FFF2-40B4-BE49-F238E27FC236}">
                <a16:creationId xmlns:a16="http://schemas.microsoft.com/office/drawing/2014/main" id="{343D2C1F-5FCF-9E1D-1F31-547DE1C227FA}"/>
              </a:ext>
            </a:extLst>
          </p:cNvPr>
          <p:cNvSpPr/>
          <p:nvPr/>
        </p:nvSpPr>
        <p:spPr>
          <a:xfrm>
            <a:off x="5527331" y="2588886"/>
            <a:ext cx="485842" cy="2905530"/>
          </a:xfrm>
          <a:custGeom>
            <a:avLst/>
            <a:gdLst>
              <a:gd name="connsiteX0" fmla="*/ -552 w 485842"/>
              <a:gd name="connsiteY0" fmla="*/ -196 h 2905530"/>
              <a:gd name="connsiteX1" fmla="*/ 485291 w 485842"/>
              <a:gd name="connsiteY1" fmla="*/ -196 h 2905530"/>
              <a:gd name="connsiteX2" fmla="*/ 485291 w 485842"/>
              <a:gd name="connsiteY2" fmla="*/ 2905334 h 2905530"/>
              <a:gd name="connsiteX3" fmla="*/ -552 w 485842"/>
              <a:gd name="connsiteY3" fmla="*/ 2905334 h 2905530"/>
            </a:gdLst>
            <a:ahLst/>
            <a:cxnLst>
              <a:cxn ang="0">
                <a:pos x="connsiteX0" y="connsiteY0"/>
              </a:cxn>
              <a:cxn ang="0">
                <a:pos x="connsiteX1" y="connsiteY1"/>
              </a:cxn>
              <a:cxn ang="0">
                <a:pos x="connsiteX2" y="connsiteY2"/>
              </a:cxn>
              <a:cxn ang="0">
                <a:pos x="connsiteX3" y="connsiteY3"/>
              </a:cxn>
            </a:cxnLst>
            <a:rect l="l" t="t" r="r" b="b"/>
            <a:pathLst>
              <a:path w="485842" h="2905530">
                <a:moveTo>
                  <a:pt x="-552" y="-196"/>
                </a:moveTo>
                <a:lnTo>
                  <a:pt x="485291" y="-196"/>
                </a:lnTo>
                <a:lnTo>
                  <a:pt x="485291" y="2905334"/>
                </a:lnTo>
                <a:lnTo>
                  <a:pt x="-552" y="2905334"/>
                </a:lnTo>
                <a:close/>
              </a:path>
            </a:pathLst>
          </a:custGeom>
          <a:solidFill>
            <a:srgbClr val="156082"/>
          </a:solidFill>
          <a:ln w="9525" cap="flat">
            <a:noFill/>
            <a:prstDash val="solid"/>
            <a:miter/>
          </a:ln>
        </p:spPr>
        <p:txBody>
          <a:bodyPr rtlCol="0" anchor="ctr"/>
          <a:lstStyle/>
          <a:p>
            <a:endParaRPr lang="de-DE"/>
          </a:p>
        </p:txBody>
      </p:sp>
      <p:sp>
        <p:nvSpPr>
          <p:cNvPr id="25" name="Textfeld 24">
            <a:extLst>
              <a:ext uri="{FF2B5EF4-FFF2-40B4-BE49-F238E27FC236}">
                <a16:creationId xmlns:a16="http://schemas.microsoft.com/office/drawing/2014/main" id="{967E7800-A612-7F3B-BA73-9A01E3A96EBA}"/>
              </a:ext>
            </a:extLst>
          </p:cNvPr>
          <p:cNvSpPr txBox="1"/>
          <p:nvPr/>
        </p:nvSpPr>
        <p:spPr>
          <a:xfrm>
            <a:off x="5554951" y="2295482"/>
            <a:ext cx="440090"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100</a:t>
            </a:r>
          </a:p>
        </p:txBody>
      </p:sp>
      <p:sp>
        <p:nvSpPr>
          <p:cNvPr id="26" name="Textfeld 25">
            <a:extLst>
              <a:ext uri="{FF2B5EF4-FFF2-40B4-BE49-F238E27FC236}">
                <a16:creationId xmlns:a16="http://schemas.microsoft.com/office/drawing/2014/main" id="{90A5FCD6-D81A-F1A6-8153-E0175AA6BED5}"/>
              </a:ext>
            </a:extLst>
          </p:cNvPr>
          <p:cNvSpPr txBox="1"/>
          <p:nvPr/>
        </p:nvSpPr>
        <p:spPr>
          <a:xfrm>
            <a:off x="6254460"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28" name="Textfeld 27">
            <a:extLst>
              <a:ext uri="{FF2B5EF4-FFF2-40B4-BE49-F238E27FC236}">
                <a16:creationId xmlns:a16="http://schemas.microsoft.com/office/drawing/2014/main" id="{D5319F5F-C462-E060-DB1F-D2EB7ED4F3C0}"/>
              </a:ext>
            </a:extLst>
          </p:cNvPr>
          <p:cNvSpPr txBox="1"/>
          <p:nvPr/>
        </p:nvSpPr>
        <p:spPr>
          <a:xfrm>
            <a:off x="687273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29" name="Textfeld 28">
            <a:extLst>
              <a:ext uri="{FF2B5EF4-FFF2-40B4-BE49-F238E27FC236}">
                <a16:creationId xmlns:a16="http://schemas.microsoft.com/office/drawing/2014/main" id="{8EC2B6AE-B887-3F51-F890-605622C73E23}"/>
              </a:ext>
            </a:extLst>
          </p:cNvPr>
          <p:cNvSpPr txBox="1"/>
          <p:nvPr/>
        </p:nvSpPr>
        <p:spPr>
          <a:xfrm>
            <a:off x="749101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30" name="Textfeld 29">
            <a:extLst>
              <a:ext uri="{FF2B5EF4-FFF2-40B4-BE49-F238E27FC236}">
                <a16:creationId xmlns:a16="http://schemas.microsoft.com/office/drawing/2014/main" id="{4D4791CE-6B2B-2621-508A-92887932E7F8}"/>
              </a:ext>
            </a:extLst>
          </p:cNvPr>
          <p:cNvSpPr txBox="1"/>
          <p:nvPr/>
        </p:nvSpPr>
        <p:spPr>
          <a:xfrm>
            <a:off x="810930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32" name="Textfeld 31">
            <a:extLst>
              <a:ext uri="{FF2B5EF4-FFF2-40B4-BE49-F238E27FC236}">
                <a16:creationId xmlns:a16="http://schemas.microsoft.com/office/drawing/2014/main" id="{0A27403F-DA8F-22F4-DFE8-A6BEF321B45D}"/>
              </a:ext>
            </a:extLst>
          </p:cNvPr>
          <p:cNvSpPr txBox="1"/>
          <p:nvPr/>
        </p:nvSpPr>
        <p:spPr>
          <a:xfrm>
            <a:off x="8727580"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36" name="Textfeld 35">
            <a:extLst>
              <a:ext uri="{FF2B5EF4-FFF2-40B4-BE49-F238E27FC236}">
                <a16:creationId xmlns:a16="http://schemas.microsoft.com/office/drawing/2014/main" id="{3833D98C-D872-EFF5-D2D8-9947E785C9E2}"/>
              </a:ext>
            </a:extLst>
          </p:cNvPr>
          <p:cNvSpPr txBox="1"/>
          <p:nvPr/>
        </p:nvSpPr>
        <p:spPr>
          <a:xfrm>
            <a:off x="934585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37" name="Textfeld 36">
            <a:extLst>
              <a:ext uri="{FF2B5EF4-FFF2-40B4-BE49-F238E27FC236}">
                <a16:creationId xmlns:a16="http://schemas.microsoft.com/office/drawing/2014/main" id="{41E829E1-B6D3-6587-E424-2FD60D07F571}"/>
              </a:ext>
            </a:extLst>
          </p:cNvPr>
          <p:cNvSpPr txBox="1"/>
          <p:nvPr/>
        </p:nvSpPr>
        <p:spPr>
          <a:xfrm>
            <a:off x="996413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38" name="Textfeld 37">
            <a:extLst>
              <a:ext uri="{FF2B5EF4-FFF2-40B4-BE49-F238E27FC236}">
                <a16:creationId xmlns:a16="http://schemas.microsoft.com/office/drawing/2014/main" id="{4391C48F-CE28-E0F9-FD35-27E825399224}"/>
              </a:ext>
            </a:extLst>
          </p:cNvPr>
          <p:cNvSpPr txBox="1"/>
          <p:nvPr/>
        </p:nvSpPr>
        <p:spPr>
          <a:xfrm>
            <a:off x="1058239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0" name="Textfeld 39">
            <a:extLst>
              <a:ext uri="{FF2B5EF4-FFF2-40B4-BE49-F238E27FC236}">
                <a16:creationId xmlns:a16="http://schemas.microsoft.com/office/drawing/2014/main" id="{CD2D20C0-37C3-32AA-FE43-32D826AC9E23}"/>
              </a:ext>
            </a:extLst>
          </p:cNvPr>
          <p:cNvSpPr txBox="1"/>
          <p:nvPr/>
        </p:nvSpPr>
        <p:spPr>
          <a:xfrm>
            <a:off x="1120065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1" name="Textfeld 40">
            <a:extLst>
              <a:ext uri="{FF2B5EF4-FFF2-40B4-BE49-F238E27FC236}">
                <a16:creationId xmlns:a16="http://schemas.microsoft.com/office/drawing/2014/main" id="{F334BE7A-2B22-C0A5-9AFB-AD276BA64559}"/>
              </a:ext>
            </a:extLst>
          </p:cNvPr>
          <p:cNvSpPr txBox="1"/>
          <p:nvPr/>
        </p:nvSpPr>
        <p:spPr>
          <a:xfrm>
            <a:off x="1181900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2" name="Textfeld 41">
            <a:extLst>
              <a:ext uri="{FF2B5EF4-FFF2-40B4-BE49-F238E27FC236}">
                <a16:creationId xmlns:a16="http://schemas.microsoft.com/office/drawing/2014/main" id="{DF54D2B7-7DBF-8DBD-F1D4-64242C763CDA}"/>
              </a:ext>
            </a:extLst>
          </p:cNvPr>
          <p:cNvSpPr txBox="1"/>
          <p:nvPr/>
        </p:nvSpPr>
        <p:spPr>
          <a:xfrm>
            <a:off x="1243726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3" name="Textfeld 42">
            <a:extLst>
              <a:ext uri="{FF2B5EF4-FFF2-40B4-BE49-F238E27FC236}">
                <a16:creationId xmlns:a16="http://schemas.microsoft.com/office/drawing/2014/main" id="{9CD1D36F-D3D7-5735-3E94-AB63ABB24896}"/>
              </a:ext>
            </a:extLst>
          </p:cNvPr>
          <p:cNvSpPr txBox="1"/>
          <p:nvPr/>
        </p:nvSpPr>
        <p:spPr>
          <a:xfrm>
            <a:off x="1305552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5" name="Textfeld 44">
            <a:extLst>
              <a:ext uri="{FF2B5EF4-FFF2-40B4-BE49-F238E27FC236}">
                <a16:creationId xmlns:a16="http://schemas.microsoft.com/office/drawing/2014/main" id="{BCFCA07A-A250-B53F-9D04-3C3B246DD409}"/>
              </a:ext>
            </a:extLst>
          </p:cNvPr>
          <p:cNvSpPr txBox="1"/>
          <p:nvPr/>
        </p:nvSpPr>
        <p:spPr>
          <a:xfrm>
            <a:off x="1367378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6" name="Textfeld 45">
            <a:extLst>
              <a:ext uri="{FF2B5EF4-FFF2-40B4-BE49-F238E27FC236}">
                <a16:creationId xmlns:a16="http://schemas.microsoft.com/office/drawing/2014/main" id="{B432C307-40D5-312E-F587-657FA7C03306}"/>
              </a:ext>
            </a:extLst>
          </p:cNvPr>
          <p:cNvSpPr txBox="1"/>
          <p:nvPr/>
        </p:nvSpPr>
        <p:spPr>
          <a:xfrm>
            <a:off x="14292138"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48" name="Textfeld 47">
            <a:extLst>
              <a:ext uri="{FF2B5EF4-FFF2-40B4-BE49-F238E27FC236}">
                <a16:creationId xmlns:a16="http://schemas.microsoft.com/office/drawing/2014/main" id="{A5A9CCDF-6BDC-8CCE-BC9F-E5A808BC0948}"/>
              </a:ext>
            </a:extLst>
          </p:cNvPr>
          <p:cNvSpPr txBox="1"/>
          <p:nvPr/>
        </p:nvSpPr>
        <p:spPr>
          <a:xfrm>
            <a:off x="14910396"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0" name="Textfeld 49">
            <a:extLst>
              <a:ext uri="{FF2B5EF4-FFF2-40B4-BE49-F238E27FC236}">
                <a16:creationId xmlns:a16="http://schemas.microsoft.com/office/drawing/2014/main" id="{05104924-9BC7-D140-8232-3E9197731D04}"/>
              </a:ext>
            </a:extLst>
          </p:cNvPr>
          <p:cNvSpPr txBox="1"/>
          <p:nvPr/>
        </p:nvSpPr>
        <p:spPr>
          <a:xfrm>
            <a:off x="1552865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2" name="Textfeld 51">
            <a:extLst>
              <a:ext uri="{FF2B5EF4-FFF2-40B4-BE49-F238E27FC236}">
                <a16:creationId xmlns:a16="http://schemas.microsoft.com/office/drawing/2014/main" id="{E086BC0F-4128-23F2-F630-566EFFBF5128}"/>
              </a:ext>
            </a:extLst>
          </p:cNvPr>
          <p:cNvSpPr txBox="1"/>
          <p:nvPr/>
        </p:nvSpPr>
        <p:spPr>
          <a:xfrm>
            <a:off x="1614691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4" name="Textfeld 53">
            <a:extLst>
              <a:ext uri="{FF2B5EF4-FFF2-40B4-BE49-F238E27FC236}">
                <a16:creationId xmlns:a16="http://schemas.microsoft.com/office/drawing/2014/main" id="{CBD3BD0B-7C89-D403-DF62-62E221F4167C}"/>
              </a:ext>
            </a:extLst>
          </p:cNvPr>
          <p:cNvSpPr txBox="1"/>
          <p:nvPr/>
        </p:nvSpPr>
        <p:spPr>
          <a:xfrm>
            <a:off x="1676517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6" name="Textfeld 55">
            <a:extLst>
              <a:ext uri="{FF2B5EF4-FFF2-40B4-BE49-F238E27FC236}">
                <a16:creationId xmlns:a16="http://schemas.microsoft.com/office/drawing/2014/main" id="{D2F2C73A-F5F7-40D6-2DE0-6D0613CA3398}"/>
              </a:ext>
            </a:extLst>
          </p:cNvPr>
          <p:cNvSpPr txBox="1"/>
          <p:nvPr/>
        </p:nvSpPr>
        <p:spPr>
          <a:xfrm>
            <a:off x="1738352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58" name="Textfeld 57">
            <a:extLst>
              <a:ext uri="{FF2B5EF4-FFF2-40B4-BE49-F238E27FC236}">
                <a16:creationId xmlns:a16="http://schemas.microsoft.com/office/drawing/2014/main" id="{6A0FC4A9-36B9-B249-1D0F-D4203D44DF21}"/>
              </a:ext>
            </a:extLst>
          </p:cNvPr>
          <p:cNvSpPr txBox="1"/>
          <p:nvPr/>
        </p:nvSpPr>
        <p:spPr>
          <a:xfrm>
            <a:off x="18001785"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0" name="Textfeld 59">
            <a:extLst>
              <a:ext uri="{FF2B5EF4-FFF2-40B4-BE49-F238E27FC236}">
                <a16:creationId xmlns:a16="http://schemas.microsoft.com/office/drawing/2014/main" id="{3864599E-D96B-3F6F-6FFE-A3132CF8EDB9}"/>
              </a:ext>
            </a:extLst>
          </p:cNvPr>
          <p:cNvSpPr txBox="1"/>
          <p:nvPr/>
        </p:nvSpPr>
        <p:spPr>
          <a:xfrm>
            <a:off x="18620044"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2" name="Textfeld 61">
            <a:extLst>
              <a:ext uri="{FF2B5EF4-FFF2-40B4-BE49-F238E27FC236}">
                <a16:creationId xmlns:a16="http://schemas.microsoft.com/office/drawing/2014/main" id="{72470E6D-D714-AB3A-EA4E-2D8693BF6532}"/>
              </a:ext>
            </a:extLst>
          </p:cNvPr>
          <p:cNvSpPr txBox="1"/>
          <p:nvPr/>
        </p:nvSpPr>
        <p:spPr>
          <a:xfrm>
            <a:off x="19238303"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
        <p:nvSpPr>
          <p:cNvPr id="63" name="Textfeld 62">
            <a:extLst>
              <a:ext uri="{FF2B5EF4-FFF2-40B4-BE49-F238E27FC236}">
                <a16:creationId xmlns:a16="http://schemas.microsoft.com/office/drawing/2014/main" id="{7E46CAD6-9F9B-EE38-6E91-6F96DE424714}"/>
              </a:ext>
            </a:extLst>
          </p:cNvPr>
          <p:cNvSpPr txBox="1"/>
          <p:nvPr/>
        </p:nvSpPr>
        <p:spPr>
          <a:xfrm>
            <a:off x="19856657" y="5210538"/>
            <a:ext cx="268616" cy="281966"/>
          </a:xfrm>
          <a:prstGeom prst="rect">
            <a:avLst/>
          </a:prstGeom>
          <a:noFill/>
        </p:spPr>
        <p:txBody>
          <a:bodyPr wrap="none" rtlCol="0">
            <a:spAutoFit/>
          </a:bodyPr>
          <a:lstStyle/>
          <a:p>
            <a:pPr algn="l"/>
            <a:r>
              <a:rPr lang="de-DE" sz="1200" spc="0" baseline="0">
                <a:ln/>
                <a:solidFill>
                  <a:srgbClr val="404040"/>
                </a:solidFill>
                <a:latin typeface="Aptos"/>
                <a:sym typeface="Aptos"/>
                <a:rtl val="0"/>
              </a:rPr>
              <a:t>0</a:t>
            </a:r>
          </a:p>
        </p:txBody>
      </p:sp>
    </p:spTree>
    <p:extLst>
      <p:ext uri="{BB962C8B-B14F-4D97-AF65-F5344CB8AC3E}">
        <p14:creationId xmlns:p14="http://schemas.microsoft.com/office/powerpoint/2010/main" val="329618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223">
        <p159:morph option="byObject"/>
      </p:transition>
    </mc:Choice>
    <mc:Fallback xmlns="">
      <p:transition advTm="8223">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BB8809-A29C-89C1-C1E7-25B01F4A9B05}"/>
              </a:ext>
            </a:extLst>
          </p:cNvPr>
          <p:cNvSpPr>
            <a:spLocks noGrp="1"/>
          </p:cNvSpPr>
          <p:nvPr>
            <p:ph type="title"/>
          </p:nvPr>
        </p:nvSpPr>
        <p:spPr/>
        <p:txBody>
          <a:bodyPr/>
          <a:lstStyle/>
          <a:p>
            <a:r>
              <a:rPr lang="de-DE"/>
              <a:t>Autoregressives Modell</a:t>
            </a:r>
          </a:p>
        </p:txBody>
      </p:sp>
      <p:sp>
        <p:nvSpPr>
          <p:cNvPr id="3" name="Inhaltsplatzhalter 2">
            <a:extLst>
              <a:ext uri="{FF2B5EF4-FFF2-40B4-BE49-F238E27FC236}">
                <a16:creationId xmlns:a16="http://schemas.microsoft.com/office/drawing/2014/main" id="{1C193C00-0BE2-462C-11E5-2FA9DF445C82}"/>
              </a:ext>
            </a:extLst>
          </p:cNvPr>
          <p:cNvSpPr>
            <a:spLocks noGrp="1"/>
          </p:cNvSpPr>
          <p:nvPr>
            <p:ph idx="1"/>
          </p:nvPr>
        </p:nvSpPr>
        <p:spPr/>
        <p:txBody>
          <a:bodyPr/>
          <a:lstStyle/>
          <a:p>
            <a:r>
              <a:rPr lang="de-DE"/>
              <a:t>Training auf Zuständen aus Spielen mit perfekter Information</a:t>
            </a:r>
          </a:p>
          <a:p>
            <a:pPr lvl="1"/>
            <a:r>
              <a:rPr lang="de-DE"/>
              <a:t>Rückwärtskonstruktion</a:t>
            </a:r>
          </a:p>
          <a:p>
            <a:pPr lvl="1"/>
            <a:r>
              <a:rPr lang="de-DE"/>
              <a:t>Strategieannahme</a:t>
            </a:r>
          </a:p>
          <a:p>
            <a:r>
              <a:rPr lang="de-DE"/>
              <a:t>Modelleingaben = alles was ein Mensch auch sieht</a:t>
            </a:r>
          </a:p>
          <a:p>
            <a:r>
              <a:rPr lang="de-DE"/>
              <a:t>mittels NN mit einer Transformer-Architektur</a:t>
            </a:r>
          </a:p>
          <a:p>
            <a:endParaRPr lang="de-DE"/>
          </a:p>
        </p:txBody>
      </p:sp>
    </p:spTree>
    <p:extLst>
      <p:ext uri="{BB962C8B-B14F-4D97-AF65-F5344CB8AC3E}">
        <p14:creationId xmlns:p14="http://schemas.microsoft.com/office/powerpoint/2010/main" val="673718014"/>
      </p:ext>
    </p:extLst>
  </p:cSld>
  <p:clrMapOvr>
    <a:masterClrMapping/>
  </p:clrMapOvr>
  <mc:AlternateContent xmlns:mc="http://schemas.openxmlformats.org/markup-compatibility/2006" xmlns:p14="http://schemas.microsoft.com/office/powerpoint/2010/main">
    <mc:Choice Requires="p14">
      <p:transition spd="slow" p14:dur="2000" advTm="49979"/>
    </mc:Choice>
    <mc:Fallback xmlns="">
      <p:transition spd="slow" advTm="4997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C0AE85-03E5-3E22-6AF9-6E78FAC4A94E}"/>
              </a:ext>
            </a:extLst>
          </p:cNvPr>
          <p:cNvSpPr>
            <a:spLocks noGrp="1"/>
          </p:cNvSpPr>
          <p:nvPr>
            <p:ph type="title"/>
          </p:nvPr>
        </p:nvSpPr>
        <p:spPr/>
        <p:txBody>
          <a:bodyPr/>
          <a:lstStyle/>
          <a:p>
            <a:r>
              <a:rPr lang="de-DE"/>
              <a:t>Strategie-Fusion</a:t>
            </a:r>
          </a:p>
        </p:txBody>
      </p:sp>
      <p:pic>
        <p:nvPicPr>
          <p:cNvPr id="8" name="Inhaltsplatzhalter 7">
            <a:extLst>
              <a:ext uri="{FF2B5EF4-FFF2-40B4-BE49-F238E27FC236}">
                <a16:creationId xmlns:a16="http://schemas.microsoft.com/office/drawing/2014/main" id="{20B65361-950A-ED6E-44B6-693415409D0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288593" y="1597869"/>
            <a:ext cx="9444721" cy="4895006"/>
          </a:xfrm>
        </p:spPr>
      </p:pic>
    </p:spTree>
    <p:extLst>
      <p:ext uri="{BB962C8B-B14F-4D97-AF65-F5344CB8AC3E}">
        <p14:creationId xmlns:p14="http://schemas.microsoft.com/office/powerpoint/2010/main" val="1411570711"/>
      </p:ext>
    </p:extLst>
  </p:cSld>
  <p:clrMapOvr>
    <a:masterClrMapping/>
  </p:clrMapOvr>
  <mc:AlternateContent xmlns:mc="http://schemas.openxmlformats.org/markup-compatibility/2006" xmlns:p14="http://schemas.microsoft.com/office/powerpoint/2010/main">
    <mc:Choice Requires="p14">
      <p:transition spd="slow" p14:dur="2000" advTm="52784"/>
    </mc:Choice>
    <mc:Fallback xmlns="">
      <p:transition spd="slow" advTm="527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9338E-FA61-E9F4-B212-3FE4095DAB73}"/>
              </a:ext>
            </a:extLst>
          </p:cNvPr>
          <p:cNvSpPr>
            <a:spLocks noGrp="1"/>
          </p:cNvSpPr>
          <p:nvPr>
            <p:ph type="title"/>
          </p:nvPr>
        </p:nvSpPr>
        <p:spPr/>
        <p:txBody>
          <a:bodyPr/>
          <a:lstStyle/>
          <a:p>
            <a:r>
              <a:rPr lang="de-DE"/>
              <a:t>Forschungsfrage</a:t>
            </a:r>
          </a:p>
        </p:txBody>
      </p:sp>
      <p:sp>
        <p:nvSpPr>
          <p:cNvPr id="6" name="Inhaltsplatzhalter 5">
            <a:extLst>
              <a:ext uri="{FF2B5EF4-FFF2-40B4-BE49-F238E27FC236}">
                <a16:creationId xmlns:a16="http://schemas.microsoft.com/office/drawing/2014/main" id="{C62C38D6-847C-6EB1-9336-1DA7C2690FB9}"/>
              </a:ext>
            </a:extLst>
          </p:cNvPr>
          <p:cNvSpPr>
            <a:spLocks noGrp="1"/>
          </p:cNvSpPr>
          <p:nvPr>
            <p:ph idx="1"/>
          </p:nvPr>
        </p:nvSpPr>
        <p:spPr/>
        <p:txBody>
          <a:bodyPr/>
          <a:lstStyle/>
          <a:p>
            <a:r>
              <a:rPr lang="de-DE"/>
              <a:t>„Wie können MCTS und AlphaZero mittels </a:t>
            </a:r>
            <a:r>
              <a:rPr lang="de-DE" err="1"/>
              <a:t>Determinisierung</a:t>
            </a:r>
            <a:r>
              <a:rPr lang="de-DE"/>
              <a:t> auf Spiele mit imperfekter Information angewendet werden“</a:t>
            </a:r>
          </a:p>
          <a:p>
            <a:r>
              <a:rPr lang="de-DE"/>
              <a:t>Ableiten einer optimalen Strategie für ein Spiel (Computergegner)</a:t>
            </a:r>
          </a:p>
          <a:p>
            <a:r>
              <a:rPr lang="de-DE"/>
              <a:t>Rahmenbedingungen</a:t>
            </a:r>
          </a:p>
          <a:p>
            <a:pPr lvl="1"/>
            <a:r>
              <a:rPr lang="de-DE"/>
              <a:t>allgemein anwendbar (auch auf andere Spiele)</a:t>
            </a:r>
          </a:p>
          <a:p>
            <a:pPr lvl="1"/>
            <a:r>
              <a:rPr lang="de-DE"/>
              <a:t>keine explizit kodierten spielspezifische Regeln und Heuristiken</a:t>
            </a:r>
          </a:p>
          <a:p>
            <a:pPr lvl="1"/>
            <a:r>
              <a:rPr lang="de-DE"/>
              <a:t>nur durch Interaktion mit der Spielumgebung (Selbstspiel)</a:t>
            </a:r>
          </a:p>
          <a:p>
            <a:endParaRPr lang="de-DE"/>
          </a:p>
          <a:p>
            <a:endParaRPr lang="de-DE"/>
          </a:p>
        </p:txBody>
      </p:sp>
    </p:spTree>
    <p:extLst>
      <p:ext uri="{BB962C8B-B14F-4D97-AF65-F5344CB8AC3E}">
        <p14:creationId xmlns:p14="http://schemas.microsoft.com/office/powerpoint/2010/main" val="3015206866"/>
      </p:ext>
    </p:extLst>
  </p:cSld>
  <p:clrMapOvr>
    <a:masterClrMapping/>
  </p:clrMapOvr>
  <mc:AlternateContent xmlns:mc="http://schemas.openxmlformats.org/markup-compatibility/2006" xmlns:p14="http://schemas.microsoft.com/office/powerpoint/2010/main">
    <mc:Choice Requires="p14">
      <p:transition spd="slow" p14:dur="2000" advTm="71839"/>
    </mc:Choice>
    <mc:Fallback xmlns="">
      <p:transition spd="slow" advTm="7183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CDEB245C-1163-854A-0AEF-63033ED9C7D8}"/>
              </a:ext>
            </a:extLst>
          </p:cNvPr>
          <p:cNvSpPr>
            <a:spLocks noGrp="1"/>
          </p:cNvSpPr>
          <p:nvPr>
            <p:ph type="title"/>
          </p:nvPr>
        </p:nvSpPr>
        <p:spPr/>
        <p:txBody>
          <a:bodyPr/>
          <a:lstStyle/>
          <a:p>
            <a:r>
              <a:rPr lang="de-DE"/>
              <a:t>Zusammensetzung der Komponenten</a:t>
            </a:r>
          </a:p>
        </p:txBody>
      </p:sp>
      <p:pic>
        <p:nvPicPr>
          <p:cNvPr id="15" name="Inhaltsplatzhalter 14">
            <a:extLst>
              <a:ext uri="{FF2B5EF4-FFF2-40B4-BE49-F238E27FC236}">
                <a16:creationId xmlns:a16="http://schemas.microsoft.com/office/drawing/2014/main" id="{643EBA76-7C4F-BA10-FD67-706ADB0A37E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301474" y="1825625"/>
            <a:ext cx="5589051" cy="4351338"/>
          </a:xfrm>
        </p:spPr>
      </p:pic>
    </p:spTree>
    <p:extLst>
      <p:ext uri="{BB962C8B-B14F-4D97-AF65-F5344CB8AC3E}">
        <p14:creationId xmlns:p14="http://schemas.microsoft.com/office/powerpoint/2010/main" val="338564363"/>
      </p:ext>
    </p:extLst>
  </p:cSld>
  <p:clrMapOvr>
    <a:masterClrMapping/>
  </p:clrMapOvr>
  <mc:AlternateContent xmlns:mc="http://schemas.openxmlformats.org/markup-compatibility/2006" xmlns:p14="http://schemas.microsoft.com/office/powerpoint/2010/main">
    <mc:Choice Requires="p14">
      <p:transition spd="slow" p14:dur="2000" advTm="49245"/>
    </mc:Choice>
    <mc:Fallback xmlns="">
      <p:transition spd="slow" advTm="4924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0A8875-2098-69DD-2E62-665591066FD5}"/>
              </a:ext>
            </a:extLst>
          </p:cNvPr>
          <p:cNvSpPr>
            <a:spLocks noGrp="1"/>
          </p:cNvSpPr>
          <p:nvPr>
            <p:ph type="title"/>
          </p:nvPr>
        </p:nvSpPr>
        <p:spPr/>
        <p:txBody>
          <a:bodyPr/>
          <a:lstStyle/>
          <a:p>
            <a:r>
              <a:rPr lang="de-DE"/>
              <a:t>MCTS bei perfekter Information</a:t>
            </a:r>
          </a:p>
        </p:txBody>
      </p:sp>
      <p:sp>
        <p:nvSpPr>
          <p:cNvPr id="5" name="Inhaltsplatzhalter 4">
            <a:extLst>
              <a:ext uri="{FF2B5EF4-FFF2-40B4-BE49-F238E27FC236}">
                <a16:creationId xmlns:a16="http://schemas.microsoft.com/office/drawing/2014/main" id="{081C5EA1-B69B-3505-FA56-A0AA1D7DCA92}"/>
              </a:ext>
            </a:extLst>
          </p:cNvPr>
          <p:cNvSpPr>
            <a:spLocks noGrp="1"/>
          </p:cNvSpPr>
          <p:nvPr>
            <p:ph sz="half" idx="1"/>
          </p:nvPr>
        </p:nvSpPr>
        <p:spPr/>
        <p:txBody>
          <a:bodyPr>
            <a:normAutofit/>
          </a:bodyPr>
          <a:lstStyle/>
          <a:p>
            <a:r>
              <a:rPr lang="de-DE"/>
              <a:t>Bester UCT-Parameter: 2,5</a:t>
            </a:r>
          </a:p>
          <a:p>
            <a:r>
              <a:rPr lang="de-DE"/>
              <a:t>Zufallsspieler wird schon mit geringer Iterationsanzahl deutlich geschlagen.</a:t>
            </a:r>
          </a:p>
          <a:p>
            <a:r>
              <a:rPr lang="de-DE"/>
              <a:t>Höhere Iterationen -&gt; höhere Durchschnittspunktzahl</a:t>
            </a:r>
          </a:p>
          <a:p>
            <a:r>
              <a:rPr lang="de-DE"/>
              <a:t>Probleme:</a:t>
            </a:r>
          </a:p>
          <a:p>
            <a:pPr lvl="1"/>
            <a:r>
              <a:rPr lang="de-DE"/>
              <a:t>Wiederholte Entscheidungspunkte</a:t>
            </a:r>
          </a:p>
          <a:p>
            <a:pPr lvl="1"/>
            <a:r>
              <a:rPr lang="de-DE"/>
              <a:t>Hohe Nutzen-Range</a:t>
            </a:r>
          </a:p>
          <a:p>
            <a:pPr lvl="1"/>
            <a:endParaRPr lang="de-DE"/>
          </a:p>
        </p:txBody>
      </p:sp>
      <p:pic>
        <p:nvPicPr>
          <p:cNvPr id="10" name="Inhaltsplatzhalter 9">
            <a:extLst>
              <a:ext uri="{FF2B5EF4-FFF2-40B4-BE49-F238E27FC236}">
                <a16:creationId xmlns:a16="http://schemas.microsoft.com/office/drawing/2014/main" id="{99541CAD-7535-A11C-B3B1-F820F8EDD512}"/>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172200" y="2705894"/>
            <a:ext cx="5181600" cy="2590800"/>
          </a:xfrm>
        </p:spPr>
      </p:pic>
    </p:spTree>
    <p:extLst>
      <p:ext uri="{BB962C8B-B14F-4D97-AF65-F5344CB8AC3E}">
        <p14:creationId xmlns:p14="http://schemas.microsoft.com/office/powerpoint/2010/main" val="1430242250"/>
      </p:ext>
    </p:extLst>
  </p:cSld>
  <p:clrMapOvr>
    <a:masterClrMapping/>
  </p:clrMapOvr>
  <mc:AlternateContent xmlns:mc="http://schemas.openxmlformats.org/markup-compatibility/2006" xmlns:p14="http://schemas.microsoft.com/office/powerpoint/2010/main">
    <mc:Choice Requires="p14">
      <p:transition spd="slow" p14:dur="2000" advTm="173994"/>
    </mc:Choice>
    <mc:Fallback xmlns="">
      <p:transition spd="slow" advTm="17399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970CC5E-1608-EB51-8B73-91A793BFCA0A}"/>
              </a:ext>
            </a:extLst>
          </p:cNvPr>
          <p:cNvSpPr>
            <a:spLocks noGrp="1"/>
          </p:cNvSpPr>
          <p:nvPr>
            <p:ph type="title"/>
          </p:nvPr>
        </p:nvSpPr>
        <p:spPr/>
        <p:txBody>
          <a:bodyPr/>
          <a:lstStyle/>
          <a:p>
            <a:r>
              <a:rPr lang="de-DE"/>
              <a:t>MCTS bei perfekter Information</a:t>
            </a:r>
          </a:p>
        </p:txBody>
      </p:sp>
      <p:pic>
        <p:nvPicPr>
          <p:cNvPr id="8" name="Inhaltsplatzhalter 7">
            <a:extLst>
              <a:ext uri="{FF2B5EF4-FFF2-40B4-BE49-F238E27FC236}">
                <a16:creationId xmlns:a16="http://schemas.microsoft.com/office/drawing/2014/main" id="{21707446-A20B-E883-6FB6-DFD3D3F9EC1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44662" y="1825625"/>
            <a:ext cx="8702676" cy="4351338"/>
          </a:xfrm>
        </p:spPr>
      </p:pic>
    </p:spTree>
    <p:extLst>
      <p:ext uri="{BB962C8B-B14F-4D97-AF65-F5344CB8AC3E}">
        <p14:creationId xmlns:p14="http://schemas.microsoft.com/office/powerpoint/2010/main" val="757482471"/>
      </p:ext>
    </p:extLst>
  </p:cSld>
  <p:clrMapOvr>
    <a:masterClrMapping/>
  </p:clrMapOvr>
  <mc:AlternateContent xmlns:mc="http://schemas.openxmlformats.org/markup-compatibility/2006" xmlns:p14="http://schemas.microsoft.com/office/powerpoint/2010/main">
    <mc:Choice Requires="p14">
      <p:transition spd="slow" p14:dur="2000" advTm="122473"/>
    </mc:Choice>
    <mc:Fallback xmlns="">
      <p:transition spd="slow" advTm="12247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E53FF7-60C2-E2CC-45EC-5BF7A97F05DB}"/>
              </a:ext>
            </a:extLst>
          </p:cNvPr>
          <p:cNvSpPr>
            <a:spLocks noGrp="1"/>
          </p:cNvSpPr>
          <p:nvPr>
            <p:ph type="title"/>
          </p:nvPr>
        </p:nvSpPr>
        <p:spPr/>
        <p:txBody>
          <a:bodyPr/>
          <a:lstStyle/>
          <a:p>
            <a:r>
              <a:rPr lang="de-DE"/>
              <a:t>MCTS bei perfekter Information</a:t>
            </a:r>
          </a:p>
        </p:txBody>
      </p:sp>
      <p:pic>
        <p:nvPicPr>
          <p:cNvPr id="9" name="Inhaltsplatzhalter 8">
            <a:extLst>
              <a:ext uri="{FF2B5EF4-FFF2-40B4-BE49-F238E27FC236}">
                <a16:creationId xmlns:a16="http://schemas.microsoft.com/office/drawing/2014/main" id="{8B1A9CCB-BAAA-96A4-BD07-08255AEB354D}"/>
              </a:ext>
            </a:extLst>
          </p:cNvPr>
          <p:cNvPicPr>
            <a:picLocks noGrp="1" noChangeAspect="1"/>
          </p:cNvPicPr>
          <p:nvPr>
            <p:ph idx="1"/>
          </p:nvPr>
        </p:nvPicPr>
        <p:blipFill>
          <a:blip r:embed="rId3"/>
          <a:stretch>
            <a:fillRect/>
          </a:stretch>
        </p:blipFill>
        <p:spPr>
          <a:xfrm>
            <a:off x="3692645" y="1825625"/>
            <a:ext cx="4806710" cy="4351338"/>
          </a:xfrm>
        </p:spPr>
      </p:pic>
    </p:spTree>
    <p:extLst>
      <p:ext uri="{BB962C8B-B14F-4D97-AF65-F5344CB8AC3E}">
        <p14:creationId xmlns:p14="http://schemas.microsoft.com/office/powerpoint/2010/main" val="919611409"/>
      </p:ext>
    </p:extLst>
  </p:cSld>
  <p:clrMapOvr>
    <a:masterClrMapping/>
  </p:clrMapOvr>
  <mc:AlternateContent xmlns:mc="http://schemas.openxmlformats.org/markup-compatibility/2006" xmlns:p14="http://schemas.microsoft.com/office/powerpoint/2010/main">
    <mc:Choice Requires="p14">
      <p:transition spd="slow" p14:dur="2000" advTm="43292"/>
    </mc:Choice>
    <mc:Fallback xmlns="">
      <p:transition spd="slow" advTm="43292"/>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1567C3-779F-3C4C-B26C-D5E92D3A808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7CC912B-2019-540F-E35F-9495B175370D}"/>
              </a:ext>
            </a:extLst>
          </p:cNvPr>
          <p:cNvSpPr>
            <a:spLocks noGrp="1"/>
          </p:cNvSpPr>
          <p:nvPr>
            <p:ph type="title"/>
          </p:nvPr>
        </p:nvSpPr>
        <p:spPr/>
        <p:txBody>
          <a:bodyPr/>
          <a:lstStyle/>
          <a:p>
            <a:r>
              <a:rPr lang="de-DE"/>
              <a:t>MCTS bei perfekter Information</a:t>
            </a:r>
          </a:p>
        </p:txBody>
      </p:sp>
      <p:pic>
        <p:nvPicPr>
          <p:cNvPr id="7" name="Inhaltsplatzhalter 6">
            <a:extLst>
              <a:ext uri="{FF2B5EF4-FFF2-40B4-BE49-F238E27FC236}">
                <a16:creationId xmlns:a16="http://schemas.microsoft.com/office/drawing/2014/main" id="{C43FD509-8F34-AF59-8025-E7DAB05CEE39}"/>
              </a:ext>
            </a:extLst>
          </p:cNvPr>
          <p:cNvPicPr>
            <a:picLocks noGrp="1" noChangeAspect="1"/>
          </p:cNvPicPr>
          <p:nvPr>
            <p:ph sz="half" idx="1"/>
          </p:nvPr>
        </p:nvPicPr>
        <p:blipFill>
          <a:blip r:embed="rId3"/>
          <a:stretch>
            <a:fillRect/>
          </a:stretch>
        </p:blipFill>
        <p:spPr>
          <a:xfrm>
            <a:off x="914401" y="4987431"/>
            <a:ext cx="5181600" cy="1404779"/>
          </a:xfrm>
        </p:spPr>
      </p:pic>
      <p:pic>
        <p:nvPicPr>
          <p:cNvPr id="9" name="Inhaltsplatzhalter 8">
            <a:extLst>
              <a:ext uri="{FF2B5EF4-FFF2-40B4-BE49-F238E27FC236}">
                <a16:creationId xmlns:a16="http://schemas.microsoft.com/office/drawing/2014/main" id="{29F9A79C-06EF-1C9C-9B9C-B28B11FF4BD8}"/>
              </a:ext>
            </a:extLst>
          </p:cNvPr>
          <p:cNvPicPr>
            <a:picLocks noGrp="1" noChangeAspect="1"/>
          </p:cNvPicPr>
          <p:nvPr>
            <p:ph sz="half" idx="2"/>
          </p:nvPr>
        </p:nvPicPr>
        <p:blipFill>
          <a:blip r:embed="rId4"/>
          <a:stretch>
            <a:fillRect/>
          </a:stretch>
        </p:blipFill>
        <p:spPr>
          <a:xfrm>
            <a:off x="6359645" y="1825625"/>
            <a:ext cx="4806710" cy="4351338"/>
          </a:xfrm>
        </p:spPr>
      </p:pic>
      <p:pic>
        <p:nvPicPr>
          <p:cNvPr id="4" name="Grafik 3">
            <a:extLst>
              <a:ext uri="{FF2B5EF4-FFF2-40B4-BE49-F238E27FC236}">
                <a16:creationId xmlns:a16="http://schemas.microsoft.com/office/drawing/2014/main" id="{E827E78A-2643-D325-F622-A37E376CDAC8}"/>
              </a:ext>
            </a:extLst>
          </p:cNvPr>
          <p:cNvPicPr>
            <a:picLocks noChangeAspect="1"/>
          </p:cNvPicPr>
          <p:nvPr/>
        </p:nvPicPr>
        <p:blipFill>
          <a:blip r:embed="rId5"/>
          <a:stretch>
            <a:fillRect/>
          </a:stretch>
        </p:blipFill>
        <p:spPr>
          <a:xfrm>
            <a:off x="1808786" y="1870569"/>
            <a:ext cx="3167278" cy="3116862"/>
          </a:xfrm>
          <a:prstGeom prst="rect">
            <a:avLst/>
          </a:prstGeom>
        </p:spPr>
      </p:pic>
    </p:spTree>
    <p:extLst>
      <p:ext uri="{BB962C8B-B14F-4D97-AF65-F5344CB8AC3E}">
        <p14:creationId xmlns:p14="http://schemas.microsoft.com/office/powerpoint/2010/main" val="1859232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B4627B-183F-7A54-ADEE-B26275E0D125}"/>
              </a:ext>
            </a:extLst>
          </p:cNvPr>
          <p:cNvSpPr>
            <a:spLocks noGrp="1"/>
          </p:cNvSpPr>
          <p:nvPr>
            <p:ph type="title"/>
          </p:nvPr>
        </p:nvSpPr>
        <p:spPr/>
        <p:txBody>
          <a:bodyPr/>
          <a:lstStyle/>
          <a:p>
            <a:r>
              <a:rPr lang="de-DE"/>
              <a:t>AlphaZero bei perfekter Information</a:t>
            </a:r>
          </a:p>
        </p:txBody>
      </p:sp>
      <p:pic>
        <p:nvPicPr>
          <p:cNvPr id="6" name="Inhaltsplatzhalter 5">
            <a:extLst>
              <a:ext uri="{FF2B5EF4-FFF2-40B4-BE49-F238E27FC236}">
                <a16:creationId xmlns:a16="http://schemas.microsoft.com/office/drawing/2014/main" id="{D00BB81C-1E18-2A8A-68D6-487F2D5F691E}"/>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838200" y="2705894"/>
            <a:ext cx="5181600" cy="2590800"/>
          </a:xfrm>
        </p:spPr>
      </p:pic>
      <p:pic>
        <p:nvPicPr>
          <p:cNvPr id="8" name="Inhaltsplatzhalter 7">
            <a:extLst>
              <a:ext uri="{FF2B5EF4-FFF2-40B4-BE49-F238E27FC236}">
                <a16:creationId xmlns:a16="http://schemas.microsoft.com/office/drawing/2014/main" id="{19C13A7E-2D2A-663F-465E-08C049AC7AD4}"/>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6172200" y="2705894"/>
            <a:ext cx="5181600" cy="2590800"/>
          </a:xfrm>
        </p:spPr>
      </p:pic>
    </p:spTree>
    <p:extLst>
      <p:ext uri="{BB962C8B-B14F-4D97-AF65-F5344CB8AC3E}">
        <p14:creationId xmlns:p14="http://schemas.microsoft.com/office/powerpoint/2010/main" val="1213810167"/>
      </p:ext>
    </p:extLst>
  </p:cSld>
  <p:clrMapOvr>
    <a:masterClrMapping/>
  </p:clrMapOvr>
  <mc:AlternateContent xmlns:mc="http://schemas.openxmlformats.org/markup-compatibility/2006" xmlns:p14="http://schemas.microsoft.com/office/powerpoint/2010/main">
    <mc:Choice Requires="p14">
      <p:transition spd="slow" p14:dur="2000" advTm="53261"/>
    </mc:Choice>
    <mc:Fallback xmlns="">
      <p:transition spd="slow" advTm="5326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15854D-B7AB-C03A-6710-D668325B1974}"/>
              </a:ext>
            </a:extLst>
          </p:cNvPr>
          <p:cNvSpPr>
            <a:spLocks noGrp="1"/>
          </p:cNvSpPr>
          <p:nvPr>
            <p:ph type="title"/>
          </p:nvPr>
        </p:nvSpPr>
        <p:spPr>
          <a:xfrm>
            <a:off x="838200" y="332656"/>
            <a:ext cx="10515600" cy="1325563"/>
          </a:xfrm>
        </p:spPr>
        <p:txBody>
          <a:bodyPr/>
          <a:lstStyle/>
          <a:p>
            <a:r>
              <a:rPr lang="de-DE"/>
              <a:t>Autoregressives Modell</a:t>
            </a:r>
          </a:p>
        </p:txBody>
      </p:sp>
      <p:pic>
        <p:nvPicPr>
          <p:cNvPr id="18" name="Inhaltsplatzhalter 11">
            <a:extLst>
              <a:ext uri="{FF2B5EF4-FFF2-40B4-BE49-F238E27FC236}">
                <a16:creationId xmlns:a16="http://schemas.microsoft.com/office/drawing/2014/main" id="{32690019-DAE2-4C30-A101-627800530EAA}"/>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186487" y="2853531"/>
            <a:ext cx="5153025" cy="2295525"/>
          </a:xfrm>
        </p:spPr>
      </p:pic>
      <p:pic>
        <p:nvPicPr>
          <p:cNvPr id="19" name="Inhaltsplatzhalter 7">
            <a:extLst>
              <a:ext uri="{FF2B5EF4-FFF2-40B4-BE49-F238E27FC236}">
                <a16:creationId xmlns:a16="http://schemas.microsoft.com/office/drawing/2014/main" id="{F1187C7D-5EDA-7F1A-F345-4C803D003988}"/>
              </a:ext>
            </a:extLst>
          </p:cNvPr>
          <p:cNvPicPr>
            <a:picLocks noGrp="1" noChangeAspect="1"/>
          </p:cNvPicPr>
          <p:nvPr>
            <p:ph sz="half" idx="1"/>
          </p:nvPr>
        </p:nvPicPr>
        <p:blipFill>
          <a:blip r:embed="rId5">
            <a:extLst>
              <a:ext uri="{96DAC541-7B7A-43D3-8B79-37D633B846F1}">
                <asvg:svgBlip xmlns:asvg="http://schemas.microsoft.com/office/drawing/2016/SVG/main" r:embed="rId6"/>
              </a:ext>
            </a:extLst>
          </a:blip>
          <a:stretch>
            <a:fillRect/>
          </a:stretch>
        </p:blipFill>
        <p:spPr>
          <a:xfrm>
            <a:off x="838200" y="2705894"/>
            <a:ext cx="5181600" cy="2590800"/>
          </a:xfrm>
          <a:prstGeom prst="rect">
            <a:avLst/>
          </a:prstGeom>
        </p:spPr>
      </p:pic>
    </p:spTree>
    <p:extLst>
      <p:ext uri="{BB962C8B-B14F-4D97-AF65-F5344CB8AC3E}">
        <p14:creationId xmlns:p14="http://schemas.microsoft.com/office/powerpoint/2010/main" val="1905108555"/>
      </p:ext>
    </p:extLst>
  </p:cSld>
  <p:clrMapOvr>
    <a:masterClrMapping/>
  </p:clrMapOvr>
  <mc:AlternateContent xmlns:mc="http://schemas.openxmlformats.org/markup-compatibility/2006" xmlns:p14="http://schemas.microsoft.com/office/powerpoint/2010/main">
    <mc:Choice Requires="p14">
      <p:transition spd="slow" p14:dur="2000" advTm="53798"/>
    </mc:Choice>
    <mc:Fallback xmlns="">
      <p:transition spd="slow" advTm="5379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423B92-1215-FD63-B230-6822CF808B7D}"/>
              </a:ext>
            </a:extLst>
          </p:cNvPr>
          <p:cNvSpPr>
            <a:spLocks noGrp="1"/>
          </p:cNvSpPr>
          <p:nvPr>
            <p:ph type="title"/>
          </p:nvPr>
        </p:nvSpPr>
        <p:spPr/>
        <p:txBody>
          <a:bodyPr/>
          <a:lstStyle/>
          <a:p>
            <a:r>
              <a:rPr lang="de-DE" dirty="0"/>
              <a:t>Vollständige </a:t>
            </a:r>
            <a:r>
              <a:rPr lang="de-DE" dirty="0" err="1"/>
              <a:t>Determinisierung</a:t>
            </a:r>
            <a:endParaRPr lang="de-DE" dirty="0"/>
          </a:p>
        </p:txBody>
      </p:sp>
      <p:pic>
        <p:nvPicPr>
          <p:cNvPr id="6" name="Inhaltsplatzhalter 5">
            <a:extLst>
              <a:ext uri="{FF2B5EF4-FFF2-40B4-BE49-F238E27FC236}">
                <a16:creationId xmlns:a16="http://schemas.microsoft.com/office/drawing/2014/main" id="{51B1135D-C229-904B-64BD-FD33996174D0}"/>
              </a:ext>
            </a:extLst>
          </p:cNvPr>
          <p:cNvPicPr>
            <a:picLocks noGrp="1" noChangeAspect="1"/>
          </p:cNvPicPr>
          <p:nvPr>
            <p:ph idx="1"/>
          </p:nvPr>
        </p:nvPicPr>
        <p:blipFill>
          <a:blip r:embed="rId3"/>
          <a:stretch>
            <a:fillRect/>
          </a:stretch>
        </p:blipFill>
        <p:spPr>
          <a:xfrm>
            <a:off x="838200" y="2616664"/>
            <a:ext cx="10515600" cy="2769259"/>
          </a:xfrm>
        </p:spPr>
      </p:pic>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541477F7-7679-E489-0831-21CF21570809}"/>
                  </a:ext>
                </a:extLst>
              </p14:cNvPr>
              <p14:cNvContentPartPr/>
              <p14:nvPr/>
            </p14:nvContentPartPr>
            <p14:xfrm>
              <a:off x="6696000" y="3568680"/>
              <a:ext cx="540360" cy="54360"/>
            </p14:xfrm>
          </p:contentPart>
        </mc:Choice>
        <mc:Fallback xmlns="">
          <p:pic>
            <p:nvPicPr>
              <p:cNvPr id="5" name="Freihand 4">
                <a:extLst>
                  <a:ext uri="{FF2B5EF4-FFF2-40B4-BE49-F238E27FC236}">
                    <a16:creationId xmlns:a16="http://schemas.microsoft.com/office/drawing/2014/main" id="{541477F7-7679-E489-0831-21CF21570809}"/>
                  </a:ext>
                </a:extLst>
              </p:cNvPr>
              <p:cNvPicPr/>
              <p:nvPr/>
            </p:nvPicPr>
            <p:blipFill>
              <a:blip r:embed="rId5"/>
              <a:stretch>
                <a:fillRect/>
              </a:stretch>
            </p:blipFill>
            <p:spPr>
              <a:xfrm>
                <a:off x="6680160" y="3505320"/>
                <a:ext cx="571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Freihand 6">
                <a:extLst>
                  <a:ext uri="{FF2B5EF4-FFF2-40B4-BE49-F238E27FC236}">
                    <a16:creationId xmlns:a16="http://schemas.microsoft.com/office/drawing/2014/main" id="{14399C68-65FF-583D-5BE4-4400518B018E}"/>
                  </a:ext>
                </a:extLst>
              </p14:cNvPr>
              <p14:cNvContentPartPr/>
              <p14:nvPr/>
            </p14:nvContentPartPr>
            <p14:xfrm>
              <a:off x="6622920" y="4829040"/>
              <a:ext cx="734040" cy="13320"/>
            </p14:xfrm>
          </p:contentPart>
        </mc:Choice>
        <mc:Fallback xmlns="">
          <p:pic>
            <p:nvPicPr>
              <p:cNvPr id="7" name="Freihand 6">
                <a:extLst>
                  <a:ext uri="{FF2B5EF4-FFF2-40B4-BE49-F238E27FC236}">
                    <a16:creationId xmlns:a16="http://schemas.microsoft.com/office/drawing/2014/main" id="{14399C68-65FF-583D-5BE4-4400518B018E}"/>
                  </a:ext>
                </a:extLst>
              </p:cNvPr>
              <p:cNvPicPr/>
              <p:nvPr/>
            </p:nvPicPr>
            <p:blipFill>
              <a:blip r:embed="rId7"/>
              <a:stretch>
                <a:fillRect/>
              </a:stretch>
            </p:blipFill>
            <p:spPr>
              <a:xfrm>
                <a:off x="6607080" y="4765680"/>
                <a:ext cx="765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Freihand 7">
                <a:extLst>
                  <a:ext uri="{FF2B5EF4-FFF2-40B4-BE49-F238E27FC236}">
                    <a16:creationId xmlns:a16="http://schemas.microsoft.com/office/drawing/2014/main" id="{4A320619-0DFA-09DE-49A4-9BF4C820974A}"/>
                  </a:ext>
                </a:extLst>
              </p14:cNvPr>
              <p14:cNvContentPartPr/>
              <p14:nvPr/>
            </p14:nvContentPartPr>
            <p14:xfrm>
              <a:off x="1054080" y="4775040"/>
              <a:ext cx="1022760" cy="38520"/>
            </p14:xfrm>
          </p:contentPart>
        </mc:Choice>
        <mc:Fallback xmlns="">
          <p:pic>
            <p:nvPicPr>
              <p:cNvPr id="8" name="Freihand 7">
                <a:extLst>
                  <a:ext uri="{FF2B5EF4-FFF2-40B4-BE49-F238E27FC236}">
                    <a16:creationId xmlns:a16="http://schemas.microsoft.com/office/drawing/2014/main" id="{4A320619-0DFA-09DE-49A4-9BF4C820974A}"/>
                  </a:ext>
                </a:extLst>
              </p:cNvPr>
              <p:cNvPicPr/>
              <p:nvPr/>
            </p:nvPicPr>
            <p:blipFill>
              <a:blip r:embed="rId9"/>
              <a:stretch>
                <a:fillRect/>
              </a:stretch>
            </p:blipFill>
            <p:spPr>
              <a:xfrm>
                <a:off x="1038240" y="4711680"/>
                <a:ext cx="1054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F2DE070E-4FDE-FCC6-65BF-96A2F165676D}"/>
                  </a:ext>
                </a:extLst>
              </p14:cNvPr>
              <p14:cNvContentPartPr/>
              <p14:nvPr/>
            </p14:nvContentPartPr>
            <p14:xfrm>
              <a:off x="6638760" y="4200480"/>
              <a:ext cx="594360" cy="47880"/>
            </p14:xfrm>
          </p:contentPart>
        </mc:Choice>
        <mc:Fallback xmlns="">
          <p:pic>
            <p:nvPicPr>
              <p:cNvPr id="9" name="Freihand 8">
                <a:extLst>
                  <a:ext uri="{FF2B5EF4-FFF2-40B4-BE49-F238E27FC236}">
                    <a16:creationId xmlns:a16="http://schemas.microsoft.com/office/drawing/2014/main" id="{F2DE070E-4FDE-FCC6-65BF-96A2F165676D}"/>
                  </a:ext>
                </a:extLst>
              </p:cNvPr>
              <p:cNvPicPr/>
              <p:nvPr/>
            </p:nvPicPr>
            <p:blipFill>
              <a:blip r:embed="rId11"/>
              <a:stretch>
                <a:fillRect/>
              </a:stretch>
            </p:blipFill>
            <p:spPr>
              <a:xfrm>
                <a:off x="6622920" y="4137120"/>
                <a:ext cx="625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Freihand 9">
                <a:extLst>
                  <a:ext uri="{FF2B5EF4-FFF2-40B4-BE49-F238E27FC236}">
                    <a16:creationId xmlns:a16="http://schemas.microsoft.com/office/drawing/2014/main" id="{524CA3D1-8C91-3350-AF75-61BFB70A80F9}"/>
                  </a:ext>
                </a:extLst>
              </p14:cNvPr>
              <p14:cNvContentPartPr/>
              <p14:nvPr/>
            </p14:nvContentPartPr>
            <p14:xfrm>
              <a:off x="5473800" y="4241880"/>
              <a:ext cx="692280" cy="44640"/>
            </p14:xfrm>
          </p:contentPart>
        </mc:Choice>
        <mc:Fallback xmlns="">
          <p:pic>
            <p:nvPicPr>
              <p:cNvPr id="10" name="Freihand 9">
                <a:extLst>
                  <a:ext uri="{FF2B5EF4-FFF2-40B4-BE49-F238E27FC236}">
                    <a16:creationId xmlns:a16="http://schemas.microsoft.com/office/drawing/2014/main" id="{524CA3D1-8C91-3350-AF75-61BFB70A80F9}"/>
                  </a:ext>
                </a:extLst>
              </p:cNvPr>
              <p:cNvPicPr/>
              <p:nvPr/>
            </p:nvPicPr>
            <p:blipFill>
              <a:blip r:embed="rId13"/>
              <a:stretch>
                <a:fillRect/>
              </a:stretch>
            </p:blipFill>
            <p:spPr>
              <a:xfrm>
                <a:off x="5457960" y="4178520"/>
                <a:ext cx="7236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3C58A299-EA89-7D28-48E4-75E74B2C444A}"/>
                  </a:ext>
                </a:extLst>
              </p14:cNvPr>
              <p14:cNvContentPartPr/>
              <p14:nvPr/>
            </p14:nvContentPartPr>
            <p14:xfrm>
              <a:off x="9163080" y="4187880"/>
              <a:ext cx="670320" cy="108360"/>
            </p14:xfrm>
          </p:contentPart>
        </mc:Choice>
        <mc:Fallback xmlns="">
          <p:pic>
            <p:nvPicPr>
              <p:cNvPr id="12" name="Freihand 11">
                <a:extLst>
                  <a:ext uri="{FF2B5EF4-FFF2-40B4-BE49-F238E27FC236}">
                    <a16:creationId xmlns:a16="http://schemas.microsoft.com/office/drawing/2014/main" id="{3C58A299-EA89-7D28-48E4-75E74B2C444A}"/>
                  </a:ext>
                </a:extLst>
              </p:cNvPr>
              <p:cNvPicPr/>
              <p:nvPr/>
            </p:nvPicPr>
            <p:blipFill>
              <a:blip r:embed="rId15"/>
              <a:stretch>
                <a:fillRect/>
              </a:stretch>
            </p:blipFill>
            <p:spPr>
              <a:xfrm>
                <a:off x="9147240" y="4124520"/>
                <a:ext cx="701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F031CAB3-0847-F095-ED52-4A8E9A7A0361}"/>
                  </a:ext>
                </a:extLst>
              </p14:cNvPr>
              <p14:cNvContentPartPr/>
              <p14:nvPr/>
            </p14:nvContentPartPr>
            <p14:xfrm>
              <a:off x="10468080" y="4248000"/>
              <a:ext cx="771840" cy="114840"/>
            </p14:xfrm>
          </p:contentPart>
        </mc:Choice>
        <mc:Fallback xmlns="">
          <p:pic>
            <p:nvPicPr>
              <p:cNvPr id="13" name="Freihand 12">
                <a:extLst>
                  <a:ext uri="{FF2B5EF4-FFF2-40B4-BE49-F238E27FC236}">
                    <a16:creationId xmlns:a16="http://schemas.microsoft.com/office/drawing/2014/main" id="{F031CAB3-0847-F095-ED52-4A8E9A7A0361}"/>
                  </a:ext>
                </a:extLst>
              </p:cNvPr>
              <p:cNvPicPr/>
              <p:nvPr/>
            </p:nvPicPr>
            <p:blipFill>
              <a:blip r:embed="rId17"/>
              <a:stretch>
                <a:fillRect/>
              </a:stretch>
            </p:blipFill>
            <p:spPr>
              <a:xfrm>
                <a:off x="10452240" y="4184640"/>
                <a:ext cx="803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8F1B6F35-C355-D312-4FFB-7D20117C70BE}"/>
                  </a:ext>
                </a:extLst>
              </p14:cNvPr>
              <p14:cNvContentPartPr/>
              <p14:nvPr/>
            </p14:nvContentPartPr>
            <p14:xfrm>
              <a:off x="968400" y="3613320"/>
              <a:ext cx="1365480" cy="25560"/>
            </p14:xfrm>
          </p:contentPart>
        </mc:Choice>
        <mc:Fallback xmlns="">
          <p:pic>
            <p:nvPicPr>
              <p:cNvPr id="14" name="Freihand 13">
                <a:extLst>
                  <a:ext uri="{FF2B5EF4-FFF2-40B4-BE49-F238E27FC236}">
                    <a16:creationId xmlns:a16="http://schemas.microsoft.com/office/drawing/2014/main" id="{8F1B6F35-C355-D312-4FFB-7D20117C70BE}"/>
                  </a:ext>
                </a:extLst>
              </p:cNvPr>
              <p:cNvPicPr/>
              <p:nvPr/>
            </p:nvPicPr>
            <p:blipFill>
              <a:blip r:embed="rId19"/>
              <a:stretch>
                <a:fillRect/>
              </a:stretch>
            </p:blipFill>
            <p:spPr>
              <a:xfrm>
                <a:off x="952560" y="3549960"/>
                <a:ext cx="13968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FDFE075-A444-7D5D-3F4D-689AB4C4DDB7}"/>
                  </a:ext>
                </a:extLst>
              </p14:cNvPr>
              <p14:cNvContentPartPr/>
              <p14:nvPr/>
            </p14:nvContentPartPr>
            <p14:xfrm>
              <a:off x="1060560" y="4191120"/>
              <a:ext cx="1101960" cy="92160"/>
            </p14:xfrm>
          </p:contentPart>
        </mc:Choice>
        <mc:Fallback xmlns="">
          <p:pic>
            <p:nvPicPr>
              <p:cNvPr id="15" name="Freihand 14">
                <a:extLst>
                  <a:ext uri="{FF2B5EF4-FFF2-40B4-BE49-F238E27FC236}">
                    <a16:creationId xmlns:a16="http://schemas.microsoft.com/office/drawing/2014/main" id="{6FDFE075-A444-7D5D-3F4D-689AB4C4DDB7}"/>
                  </a:ext>
                </a:extLst>
              </p:cNvPr>
              <p:cNvPicPr/>
              <p:nvPr/>
            </p:nvPicPr>
            <p:blipFill>
              <a:blip r:embed="rId21"/>
              <a:stretch>
                <a:fillRect/>
              </a:stretch>
            </p:blipFill>
            <p:spPr>
              <a:xfrm>
                <a:off x="1044720" y="4127760"/>
                <a:ext cx="11332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Freihand 15">
                <a:extLst>
                  <a:ext uri="{FF2B5EF4-FFF2-40B4-BE49-F238E27FC236}">
                    <a16:creationId xmlns:a16="http://schemas.microsoft.com/office/drawing/2014/main" id="{8AD306AD-45E6-CD31-F023-C4A10E7E5FA3}"/>
                  </a:ext>
                </a:extLst>
              </p14:cNvPr>
              <p14:cNvContentPartPr/>
              <p14:nvPr/>
            </p14:nvContentPartPr>
            <p14:xfrm>
              <a:off x="1028880" y="4260960"/>
              <a:ext cx="57240" cy="6480"/>
            </p14:xfrm>
          </p:contentPart>
        </mc:Choice>
        <mc:Fallback xmlns="">
          <p:pic>
            <p:nvPicPr>
              <p:cNvPr id="16" name="Freihand 15">
                <a:extLst>
                  <a:ext uri="{FF2B5EF4-FFF2-40B4-BE49-F238E27FC236}">
                    <a16:creationId xmlns:a16="http://schemas.microsoft.com/office/drawing/2014/main" id="{8AD306AD-45E6-CD31-F023-C4A10E7E5FA3}"/>
                  </a:ext>
                </a:extLst>
              </p:cNvPr>
              <p:cNvPicPr/>
              <p:nvPr/>
            </p:nvPicPr>
            <p:blipFill>
              <a:blip r:embed="rId23"/>
              <a:stretch>
                <a:fillRect/>
              </a:stretch>
            </p:blipFill>
            <p:spPr>
              <a:xfrm>
                <a:off x="1013040" y="4197600"/>
                <a:ext cx="88560" cy="133200"/>
              </a:xfrm>
              <a:prstGeom prst="rect">
                <a:avLst/>
              </a:prstGeom>
            </p:spPr>
          </p:pic>
        </mc:Fallback>
      </mc:AlternateContent>
    </p:spTree>
    <p:extLst>
      <p:ext uri="{BB962C8B-B14F-4D97-AF65-F5344CB8AC3E}">
        <p14:creationId xmlns:p14="http://schemas.microsoft.com/office/powerpoint/2010/main" val="2849224786"/>
      </p:ext>
    </p:extLst>
  </p:cSld>
  <p:clrMapOvr>
    <a:masterClrMapping/>
  </p:clrMapOvr>
  <mc:AlternateContent xmlns:mc="http://schemas.openxmlformats.org/markup-compatibility/2006" xmlns:p14="http://schemas.microsoft.com/office/powerpoint/2010/main">
    <mc:Choice Requires="p14">
      <p:transition spd="slow" p14:dur="2000" advTm="69425"/>
    </mc:Choice>
    <mc:Fallback xmlns="">
      <p:transition spd="slow" advTm="6942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BE606D-74D3-CF55-6F39-A70BE1F1FD85}"/>
              </a:ext>
            </a:extLst>
          </p:cNvPr>
          <p:cNvSpPr>
            <a:spLocks noGrp="1"/>
          </p:cNvSpPr>
          <p:nvPr>
            <p:ph type="title"/>
          </p:nvPr>
        </p:nvSpPr>
        <p:spPr/>
        <p:txBody>
          <a:bodyPr/>
          <a:lstStyle/>
          <a:p>
            <a:r>
              <a:rPr lang="de-DE"/>
              <a:t>Vollständige Determinisierung</a:t>
            </a:r>
          </a:p>
        </p:txBody>
      </p:sp>
      <p:pic>
        <p:nvPicPr>
          <p:cNvPr id="3" name="Inhaltsplatzhalter 4">
            <a:extLst>
              <a:ext uri="{FF2B5EF4-FFF2-40B4-BE49-F238E27FC236}">
                <a16:creationId xmlns:a16="http://schemas.microsoft.com/office/drawing/2014/main" id="{8FB4C6FE-D9B4-6AB6-9A75-3DD5AD8BA9A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44662" y="1825625"/>
            <a:ext cx="8702676" cy="4351338"/>
          </a:xfrm>
        </p:spPr>
      </p:pic>
    </p:spTree>
    <p:extLst>
      <p:ext uri="{BB962C8B-B14F-4D97-AF65-F5344CB8AC3E}">
        <p14:creationId xmlns:p14="http://schemas.microsoft.com/office/powerpoint/2010/main" val="268113812"/>
      </p:ext>
    </p:extLst>
  </p:cSld>
  <p:clrMapOvr>
    <a:masterClrMapping/>
  </p:clrMapOvr>
  <mc:AlternateContent xmlns:mc="http://schemas.openxmlformats.org/markup-compatibility/2006" xmlns:p14="http://schemas.microsoft.com/office/powerpoint/2010/main">
    <mc:Choice Requires="p14">
      <p:transition spd="slow" p14:dur="2000" advTm="27899"/>
    </mc:Choice>
    <mc:Fallback xmlns="">
      <p:transition spd="slow" advTm="2789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59F981-9D86-9E75-F15F-718C40432AB3}"/>
              </a:ext>
            </a:extLst>
          </p:cNvPr>
          <p:cNvSpPr>
            <a:spLocks noGrp="1"/>
          </p:cNvSpPr>
          <p:nvPr>
            <p:ph type="title"/>
          </p:nvPr>
        </p:nvSpPr>
        <p:spPr/>
        <p:txBody>
          <a:bodyPr/>
          <a:lstStyle/>
          <a:p>
            <a:r>
              <a:rPr lang="de-DE"/>
              <a:t>Ergebnisse</a:t>
            </a:r>
          </a:p>
        </p:txBody>
      </p:sp>
      <p:sp>
        <p:nvSpPr>
          <p:cNvPr id="3" name="Inhaltsplatzhalter 2">
            <a:extLst>
              <a:ext uri="{FF2B5EF4-FFF2-40B4-BE49-F238E27FC236}">
                <a16:creationId xmlns:a16="http://schemas.microsoft.com/office/drawing/2014/main" id="{93C42139-7A2E-5BE9-DA6E-C940A42E96DA}"/>
              </a:ext>
            </a:extLst>
          </p:cNvPr>
          <p:cNvSpPr>
            <a:spLocks noGrp="1"/>
          </p:cNvSpPr>
          <p:nvPr>
            <p:ph idx="1"/>
          </p:nvPr>
        </p:nvSpPr>
        <p:spPr/>
        <p:txBody>
          <a:bodyPr>
            <a:normAutofit fontScale="92500" lnSpcReduction="10000"/>
          </a:bodyPr>
          <a:lstStyle/>
          <a:p>
            <a:r>
              <a:rPr lang="de-DE" dirty="0"/>
              <a:t>Problematik:</a:t>
            </a:r>
          </a:p>
          <a:p>
            <a:pPr lvl="1"/>
            <a:r>
              <a:rPr lang="de-DE" dirty="0"/>
              <a:t>Wiederholte Entscheidungssituationen führen zu Bias</a:t>
            </a:r>
          </a:p>
          <a:p>
            <a:pPr lvl="1"/>
            <a:r>
              <a:rPr lang="de-DE" dirty="0"/>
              <a:t>Unzureichende Exploration wegen einheitlichen UCT-Parameters (Möglichkeit: Min-Max-</a:t>
            </a:r>
            <a:r>
              <a:rPr lang="de-DE" dirty="0" err="1"/>
              <a:t>Scaling</a:t>
            </a:r>
            <a:r>
              <a:rPr lang="de-DE" dirty="0"/>
              <a:t>)</a:t>
            </a:r>
          </a:p>
          <a:p>
            <a:r>
              <a:rPr lang="de-DE" dirty="0" err="1"/>
              <a:t>Determinisierung</a:t>
            </a:r>
            <a:r>
              <a:rPr lang="de-DE" dirty="0"/>
              <a:t> </a:t>
            </a:r>
          </a:p>
          <a:p>
            <a:pPr lvl="1"/>
            <a:r>
              <a:rPr lang="de-DE" dirty="0"/>
              <a:t>in bestimmten Spielen effektiv</a:t>
            </a:r>
          </a:p>
          <a:p>
            <a:pPr lvl="1"/>
            <a:r>
              <a:rPr lang="de-DE" dirty="0"/>
              <a:t>einfache Nachvollziehbarkeit</a:t>
            </a:r>
          </a:p>
          <a:p>
            <a:pPr lvl="1"/>
            <a:r>
              <a:rPr lang="de-DE" dirty="0"/>
              <a:t>keine gemischten Strategien (Unvorhersehbarkeit)</a:t>
            </a:r>
          </a:p>
          <a:p>
            <a:pPr lvl="1"/>
            <a:r>
              <a:rPr lang="de-DE" dirty="0"/>
              <a:t>spielspezifische Komponente notwendig</a:t>
            </a:r>
          </a:p>
          <a:p>
            <a:r>
              <a:rPr lang="de-DE" dirty="0"/>
              <a:t>Erwähnenswertes</a:t>
            </a:r>
          </a:p>
          <a:p>
            <a:pPr lvl="1"/>
            <a:r>
              <a:rPr lang="de-DE" dirty="0" err="1"/>
              <a:t>Determinisierung</a:t>
            </a:r>
            <a:r>
              <a:rPr lang="de-DE" dirty="0"/>
              <a:t> mit autoregressivem Modell</a:t>
            </a:r>
          </a:p>
          <a:p>
            <a:pPr lvl="1"/>
            <a:r>
              <a:rPr lang="de-DE" dirty="0"/>
              <a:t>Transformer-Modell</a:t>
            </a:r>
          </a:p>
          <a:p>
            <a:pPr lvl="1"/>
            <a:endParaRPr lang="de-DE" dirty="0"/>
          </a:p>
          <a:p>
            <a:pPr lvl="1"/>
            <a:endParaRPr lang="de-DE" dirty="0"/>
          </a:p>
          <a:p>
            <a:pPr lvl="1"/>
            <a:endParaRPr lang="de-DE" dirty="0"/>
          </a:p>
          <a:p>
            <a:pPr lvl="1"/>
            <a:endParaRPr lang="de-DE" dirty="0"/>
          </a:p>
        </p:txBody>
      </p:sp>
    </p:spTree>
    <p:extLst>
      <p:ext uri="{BB962C8B-B14F-4D97-AF65-F5344CB8AC3E}">
        <p14:creationId xmlns:p14="http://schemas.microsoft.com/office/powerpoint/2010/main" val="3740306858"/>
      </p:ext>
    </p:extLst>
  </p:cSld>
  <p:clrMapOvr>
    <a:masterClrMapping/>
  </p:clrMapOvr>
  <mc:AlternateContent xmlns:mc="http://schemas.openxmlformats.org/markup-compatibility/2006" xmlns:p14="http://schemas.microsoft.com/office/powerpoint/2010/main">
    <mc:Choice Requires="p14">
      <p:transition spd="slow" p14:dur="2000" advTm="104599"/>
    </mc:Choice>
    <mc:Fallback xmlns="">
      <p:transition spd="slow" advTm="10459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BC9321E2-05F9-4D58-9885-9629471F0A5B}"/>
              </a:ext>
            </a:extLst>
          </p:cNvPr>
          <p:cNvSpPr>
            <a:spLocks noGrp="1"/>
          </p:cNvSpPr>
          <p:nvPr>
            <p:ph sz="half" idx="1"/>
          </p:nvPr>
        </p:nvSpPr>
        <p:spPr/>
        <p:txBody>
          <a:bodyPr>
            <a:normAutofit fontScale="92500" lnSpcReduction="10000"/>
          </a:bodyPr>
          <a:lstStyle/>
          <a:p>
            <a:r>
              <a:rPr lang="de-DE"/>
              <a:t>Spiel = Entscheidungssituation, mit interagierenden Akteuren</a:t>
            </a:r>
          </a:p>
          <a:p>
            <a:pPr lvl="1"/>
            <a:r>
              <a:rPr lang="de-DE"/>
              <a:t>Spieler verfolgen eigene Ziele.</a:t>
            </a:r>
          </a:p>
          <a:p>
            <a:pPr lvl="1"/>
            <a:r>
              <a:rPr lang="de-DE"/>
              <a:t>Entscheidungen beeinflussen Ergebnisse</a:t>
            </a:r>
          </a:p>
          <a:p>
            <a:r>
              <a:rPr lang="de-DE"/>
              <a:t>Spiel mit perfekter Information</a:t>
            </a:r>
          </a:p>
          <a:p>
            <a:pPr lvl="1"/>
            <a:r>
              <a:rPr lang="de-DE"/>
              <a:t>Zustände</a:t>
            </a:r>
          </a:p>
          <a:p>
            <a:pPr lvl="1"/>
            <a:r>
              <a:rPr lang="de-DE"/>
              <a:t>Aktionen</a:t>
            </a:r>
          </a:p>
          <a:p>
            <a:pPr lvl="1"/>
            <a:r>
              <a:rPr lang="de-DE"/>
              <a:t>Outcomes</a:t>
            </a:r>
          </a:p>
          <a:p>
            <a:r>
              <a:rPr lang="de-DE"/>
              <a:t>Spiele mit Zufallsereignissen</a:t>
            </a:r>
          </a:p>
          <a:p>
            <a:r>
              <a:rPr lang="de-DE"/>
              <a:t>Spiel mit imperfekter Information</a:t>
            </a:r>
          </a:p>
          <a:p>
            <a:pPr lvl="1"/>
            <a:r>
              <a:rPr lang="de-DE"/>
              <a:t>Informationsmengen</a:t>
            </a:r>
          </a:p>
        </p:txBody>
      </p:sp>
      <p:pic>
        <p:nvPicPr>
          <p:cNvPr id="13" name="Grafik 12">
            <a:extLst>
              <a:ext uri="{FF2B5EF4-FFF2-40B4-BE49-F238E27FC236}">
                <a16:creationId xmlns:a16="http://schemas.microsoft.com/office/drawing/2014/main" id="{BA211555-7D18-8152-8EF1-E26DEE859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4696" y="912812"/>
            <a:ext cx="9986433" cy="18724564"/>
          </a:xfrm>
          <a:prstGeom prst="rect">
            <a:avLst/>
          </a:prstGeom>
        </p:spPr>
      </p:pic>
      <p:sp>
        <p:nvSpPr>
          <p:cNvPr id="16" name="Rechteck 15">
            <a:extLst>
              <a:ext uri="{FF2B5EF4-FFF2-40B4-BE49-F238E27FC236}">
                <a16:creationId xmlns:a16="http://schemas.microsoft.com/office/drawing/2014/main" id="{52C2B1B5-2862-8EAE-DF88-232792375305}"/>
              </a:ext>
            </a:extLst>
          </p:cNvPr>
          <p:cNvSpPr/>
          <p:nvPr/>
        </p:nvSpPr>
        <p:spPr>
          <a:xfrm>
            <a:off x="0" y="6176963"/>
            <a:ext cx="12192000" cy="681037"/>
          </a:xfrm>
          <a:prstGeom prst="rect">
            <a:avLst/>
          </a:prstGeom>
          <a:solidFill>
            <a:srgbClr val="FFFFFF">
              <a:alpha val="7490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C60AE93C-CA8F-F943-40FF-157D2891DD8F}"/>
              </a:ext>
            </a:extLst>
          </p:cNvPr>
          <p:cNvSpPr/>
          <p:nvPr/>
        </p:nvSpPr>
        <p:spPr>
          <a:xfrm>
            <a:off x="0" y="0"/>
            <a:ext cx="12192000" cy="1825625"/>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a:extLst>
              <a:ext uri="{FF2B5EF4-FFF2-40B4-BE49-F238E27FC236}">
                <a16:creationId xmlns:a16="http://schemas.microsoft.com/office/drawing/2014/main" id="{B8DDD32A-3D54-B6E6-F2C7-3CBA2FF9EA0E}"/>
              </a:ext>
            </a:extLst>
          </p:cNvPr>
          <p:cNvSpPr>
            <a:spLocks noGrp="1"/>
          </p:cNvSpPr>
          <p:nvPr>
            <p:ph type="title"/>
          </p:nvPr>
        </p:nvSpPr>
        <p:spPr/>
        <p:txBody>
          <a:bodyPr/>
          <a:lstStyle/>
          <a:p>
            <a:r>
              <a:rPr lang="de-DE"/>
              <a:t>Spieltheorie</a:t>
            </a:r>
          </a:p>
        </p:txBody>
      </p:sp>
    </p:spTree>
    <p:extLst>
      <p:ext uri="{BB962C8B-B14F-4D97-AF65-F5344CB8AC3E}">
        <p14:creationId xmlns:p14="http://schemas.microsoft.com/office/powerpoint/2010/main" val="3009084387"/>
      </p:ext>
    </p:extLst>
  </p:cSld>
  <p:clrMapOvr>
    <a:masterClrMapping/>
  </p:clrMapOvr>
  <mc:AlternateContent xmlns:mc="http://schemas.openxmlformats.org/markup-compatibility/2006" xmlns:p14="http://schemas.microsoft.com/office/powerpoint/2010/main">
    <mc:Choice Requires="p14">
      <p:transition spd="slow" p14:dur="2000" advTm="64000"/>
    </mc:Choice>
    <mc:Fallback xmlns="">
      <p:transition spd="slow" advTm="64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907623-A7B7-429E-5BAC-C3D809D51498}"/>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0D02B93C-DB31-0239-20B1-47E545217EA0}"/>
              </a:ext>
            </a:extLst>
          </p:cNvPr>
          <p:cNvSpPr>
            <a:spLocks noGrp="1"/>
          </p:cNvSpPr>
          <p:nvPr>
            <p:ph idx="1"/>
          </p:nvPr>
        </p:nvSpPr>
        <p:spPr/>
        <p:txBody>
          <a:bodyPr>
            <a:normAutofit fontScale="92500" lnSpcReduction="10000"/>
          </a:bodyPr>
          <a:lstStyle/>
          <a:p>
            <a:r>
              <a:rPr lang="de-DE"/>
              <a:t>Bilderquellen:</a:t>
            </a:r>
          </a:p>
          <a:p>
            <a:pPr lvl="1"/>
            <a:r>
              <a:rPr lang="de-DE" b="1"/>
              <a:t>Karten</a:t>
            </a:r>
            <a:r>
              <a:rPr lang="de-DE"/>
              <a:t>: Chris Aguilar, „Open Source Vector </a:t>
            </a:r>
            <a:r>
              <a:rPr lang="de-DE" err="1"/>
              <a:t>Playing</a:t>
            </a:r>
            <a:r>
              <a:rPr lang="de-DE"/>
              <a:t> Cards“. URL: </a:t>
            </a:r>
            <a:r>
              <a:rPr lang="de-DE">
                <a:hlinkClick r:id="rId3"/>
              </a:rPr>
              <a:t>https://totalnonsense.com/open-source-vector-playing-cards/</a:t>
            </a:r>
            <a:r>
              <a:rPr lang="de-DE"/>
              <a:t> (besucht am 01.06.2025)</a:t>
            </a:r>
          </a:p>
          <a:p>
            <a:pPr lvl="1"/>
            <a:r>
              <a:rPr lang="de-DE" b="1"/>
              <a:t>MCTS-Phasen</a:t>
            </a:r>
            <a:r>
              <a:rPr lang="de-DE"/>
              <a:t>: Maciej </a:t>
            </a:r>
            <a:r>
              <a:rPr lang="de-DE" err="1"/>
              <a:t>Świechowski</a:t>
            </a:r>
            <a:r>
              <a:rPr lang="de-DE"/>
              <a:t>, Konrad </a:t>
            </a:r>
            <a:r>
              <a:rPr lang="de-DE" err="1"/>
              <a:t>Godlewski</a:t>
            </a:r>
            <a:r>
              <a:rPr lang="de-DE"/>
              <a:t>, Bartosz Sawicki und Jacek </a:t>
            </a:r>
            <a:r>
              <a:rPr lang="de-DE" err="1"/>
              <a:t>Mandziuk</a:t>
            </a:r>
            <a:r>
              <a:rPr lang="de-DE"/>
              <a:t>. “Monte Carlo </a:t>
            </a:r>
            <a:r>
              <a:rPr lang="de-DE" err="1"/>
              <a:t>Tree</a:t>
            </a:r>
            <a:r>
              <a:rPr lang="de-DE"/>
              <a:t> Search: A Review </a:t>
            </a:r>
            <a:r>
              <a:rPr lang="de-DE" err="1"/>
              <a:t>of</a:t>
            </a:r>
            <a:r>
              <a:rPr lang="de-DE"/>
              <a:t> </a:t>
            </a:r>
            <a:r>
              <a:rPr lang="de-DE" err="1"/>
              <a:t>Recent</a:t>
            </a:r>
            <a:r>
              <a:rPr lang="de-DE"/>
              <a:t> </a:t>
            </a:r>
            <a:r>
              <a:rPr lang="de-DE" err="1"/>
              <a:t>Modifications</a:t>
            </a:r>
            <a:r>
              <a:rPr lang="de-DE"/>
              <a:t> and </a:t>
            </a:r>
            <a:r>
              <a:rPr lang="de-DE" err="1"/>
              <a:t>Applications</a:t>
            </a:r>
            <a:r>
              <a:rPr lang="de-DE"/>
              <a:t>”. In: </a:t>
            </a:r>
            <a:r>
              <a:rPr lang="de-DE" err="1"/>
              <a:t>Artificial</a:t>
            </a:r>
            <a:r>
              <a:rPr lang="de-DE"/>
              <a:t> </a:t>
            </a:r>
            <a:r>
              <a:rPr lang="de-DE" err="1"/>
              <a:t>Intelligence</a:t>
            </a:r>
            <a:r>
              <a:rPr lang="de-DE"/>
              <a:t> Review 56 (2023), S. 2497–2562. </a:t>
            </a:r>
            <a:r>
              <a:rPr lang="de-DE" err="1"/>
              <a:t>doi</a:t>
            </a:r>
            <a:r>
              <a:rPr lang="de-DE"/>
              <a:t>: 10.1007/s10462-022-10228-y.</a:t>
            </a:r>
          </a:p>
          <a:p>
            <a:r>
              <a:rPr lang="de-DE"/>
              <a:t>Literaturquellen:</a:t>
            </a:r>
          </a:p>
          <a:p>
            <a:pPr lvl="1"/>
            <a:r>
              <a:rPr lang="en-US"/>
              <a:t>[SH15] Silvan Sievers und Malte Helmert. “</a:t>
            </a:r>
            <a:r>
              <a:rPr lang="en-US" b="1"/>
              <a:t>A </a:t>
            </a:r>
            <a:r>
              <a:rPr lang="en-US" b="1" err="1"/>
              <a:t>Doppelkopf</a:t>
            </a:r>
            <a:r>
              <a:rPr lang="en-US" b="1"/>
              <a:t> Player Based on UCT</a:t>
            </a:r>
            <a:r>
              <a:rPr lang="en-US"/>
              <a:t>”. In: KI 2015: Advances in Artificial Intelligence. </a:t>
            </a:r>
            <a:r>
              <a:rPr lang="en-US" err="1"/>
              <a:t>Hrsg</a:t>
            </a:r>
            <a:r>
              <a:rPr lang="en-US"/>
              <a:t>. von Steffen </a:t>
            </a:r>
            <a:r>
              <a:rPr lang="en-US" err="1"/>
              <a:t>Hölldobler</a:t>
            </a:r>
            <a:r>
              <a:rPr lang="en-US"/>
              <a:t>, Rafael Peñaloza und Sebastian Rudolph. Bd. 9324. Lecture Notes in Computer Science. Springer, Cham, 2015. </a:t>
            </a:r>
            <a:r>
              <a:rPr lang="en-US" err="1"/>
              <a:t>doi</a:t>
            </a:r>
            <a:r>
              <a:rPr lang="en-US"/>
              <a:t>: 10.1007/978-3-319-24489-1_12.</a:t>
            </a:r>
          </a:p>
          <a:p>
            <a:endParaRPr lang="de-DE"/>
          </a:p>
          <a:p>
            <a:pPr lvl="1"/>
            <a:endParaRPr lang="de-DE"/>
          </a:p>
        </p:txBody>
      </p:sp>
    </p:spTree>
    <p:extLst>
      <p:ext uri="{BB962C8B-B14F-4D97-AF65-F5344CB8AC3E}">
        <p14:creationId xmlns:p14="http://schemas.microsoft.com/office/powerpoint/2010/main" val="2187650239"/>
      </p:ext>
    </p:extLst>
  </p:cSld>
  <p:clrMapOvr>
    <a:masterClrMapping/>
  </p:clrMapOvr>
  <mc:AlternateContent xmlns:mc="http://schemas.openxmlformats.org/markup-compatibility/2006" xmlns:p14="http://schemas.microsoft.com/office/powerpoint/2010/main">
    <mc:Choice Requires="p14">
      <p:transition spd="slow" p14:dur="2000" advTm="2321"/>
    </mc:Choice>
    <mc:Fallback xmlns="">
      <p:transition spd="slow" advTm="232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8964D2E-9DC1-3725-F83D-1DF3FAC7730A}"/>
              </a:ext>
            </a:extLst>
          </p:cNvPr>
          <p:cNvSpPr>
            <a:spLocks noGrp="1"/>
          </p:cNvSpPr>
          <p:nvPr>
            <p:ph type="title"/>
          </p:nvPr>
        </p:nvSpPr>
        <p:spPr/>
        <p:txBody>
          <a:bodyPr/>
          <a:lstStyle/>
          <a:p>
            <a:r>
              <a:rPr lang="de-DE"/>
              <a:t>Vielen Dank für Ihre Aufmerksamkeit!</a:t>
            </a:r>
          </a:p>
        </p:txBody>
      </p:sp>
      <p:pic>
        <p:nvPicPr>
          <p:cNvPr id="3" name="Inhaltsplatzhalter 2">
            <a:extLst>
              <a:ext uri="{FF2B5EF4-FFF2-40B4-BE49-F238E27FC236}">
                <a16:creationId xmlns:a16="http://schemas.microsoft.com/office/drawing/2014/main" id="{B422770E-BC07-8B72-E5D5-C884F74E72B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183188" y="1881187"/>
            <a:ext cx="6172200" cy="3086100"/>
          </a:xfrm>
        </p:spPr>
      </p:pic>
      <p:sp>
        <p:nvSpPr>
          <p:cNvPr id="6" name="Textplatzhalter 5">
            <a:extLst>
              <a:ext uri="{FF2B5EF4-FFF2-40B4-BE49-F238E27FC236}">
                <a16:creationId xmlns:a16="http://schemas.microsoft.com/office/drawing/2014/main" id="{B0582526-56B6-19D0-33D1-22DEBEA3059B}"/>
              </a:ext>
            </a:extLst>
          </p:cNvPr>
          <p:cNvSpPr>
            <a:spLocks noGrp="1"/>
          </p:cNvSpPr>
          <p:nvPr>
            <p:ph type="body" sz="half" idx="2"/>
          </p:nvPr>
        </p:nvSpPr>
        <p:spPr/>
        <p:txBody>
          <a:bodyPr/>
          <a:lstStyle/>
          <a:p>
            <a:r>
              <a:rPr lang="de-DE" sz="1600" dirty="0"/>
              <a:t>„Adaption von MCTS und AlphaZero für</a:t>
            </a:r>
            <a:br>
              <a:rPr lang="de-DE" sz="1600" dirty="0"/>
            </a:br>
            <a:r>
              <a:rPr lang="de-DE" sz="1600" dirty="0"/>
              <a:t>Spiele mit imperfekter Information am</a:t>
            </a:r>
            <a:br>
              <a:rPr lang="de-DE" sz="1600" dirty="0"/>
            </a:br>
            <a:r>
              <a:rPr lang="de-DE" sz="1600" dirty="0"/>
              <a:t>Beispiel Doppelkopf“ von Theodor Diesner-Mayer</a:t>
            </a:r>
            <a:endParaRPr lang="de-DE" dirty="0"/>
          </a:p>
        </p:txBody>
      </p:sp>
    </p:spTree>
    <p:extLst>
      <p:ext uri="{BB962C8B-B14F-4D97-AF65-F5344CB8AC3E}">
        <p14:creationId xmlns:p14="http://schemas.microsoft.com/office/powerpoint/2010/main" val="2688151534"/>
      </p:ext>
    </p:extLst>
  </p:cSld>
  <p:clrMapOvr>
    <a:masterClrMapping/>
  </p:clrMapOvr>
  <mc:AlternateContent xmlns:mc="http://schemas.openxmlformats.org/markup-compatibility/2006" xmlns:p14="http://schemas.microsoft.com/office/powerpoint/2010/main">
    <mc:Choice Requires="p14">
      <p:transition spd="slow" p14:dur="2000" advTm="28914"/>
    </mc:Choice>
    <mc:Fallback xmlns="">
      <p:transition spd="slow" advTm="2891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74E71-7C2E-6EEB-57D4-A998D3582AB6}"/>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B1555DAE-8A15-1ED3-1654-5649448395D1}"/>
              </a:ext>
            </a:extLst>
          </p:cNvPr>
          <p:cNvSpPr>
            <a:spLocks noGrp="1"/>
          </p:cNvSpPr>
          <p:nvPr>
            <p:ph idx="1"/>
          </p:nvPr>
        </p:nvSpPr>
        <p:spPr/>
        <p:txBody>
          <a:bodyPr>
            <a:normAutofit fontScale="92500" lnSpcReduction="20000"/>
          </a:bodyPr>
          <a:lstStyle/>
          <a:p>
            <a:r>
              <a:rPr lang="de-DE"/>
              <a:t>Literaturquellen:</a:t>
            </a:r>
          </a:p>
          <a:p>
            <a:pPr lvl="1"/>
            <a:r>
              <a:rPr lang="de-DE"/>
              <a:t>[All+21] Matteo </a:t>
            </a:r>
            <a:r>
              <a:rPr lang="de-DE" err="1"/>
              <a:t>Alleman</a:t>
            </a:r>
            <a:r>
              <a:rPr lang="de-DE"/>
              <a:t>, Jonathan </a:t>
            </a:r>
            <a:r>
              <a:rPr lang="de-DE" err="1"/>
              <a:t>Mamou</a:t>
            </a:r>
            <a:r>
              <a:rPr lang="de-DE"/>
              <a:t>, Miguel A. Del Rio, </a:t>
            </a:r>
            <a:r>
              <a:rPr lang="de-DE" err="1"/>
              <a:t>Hanlin</a:t>
            </a:r>
            <a:r>
              <a:rPr lang="de-DE"/>
              <a:t> Tang, Yoon Kim und </a:t>
            </a:r>
            <a:r>
              <a:rPr lang="de-DE" err="1"/>
              <a:t>SueYeon</a:t>
            </a:r>
            <a:r>
              <a:rPr lang="de-DE"/>
              <a:t> Chung. “</a:t>
            </a:r>
            <a:r>
              <a:rPr lang="de-DE" b="1" err="1"/>
              <a:t>Syntactic</a:t>
            </a:r>
            <a:r>
              <a:rPr lang="de-DE" b="1"/>
              <a:t> </a:t>
            </a:r>
            <a:r>
              <a:rPr lang="de-DE" b="1" err="1"/>
              <a:t>Perturbations</a:t>
            </a:r>
            <a:r>
              <a:rPr lang="de-DE" b="1"/>
              <a:t> </a:t>
            </a:r>
            <a:r>
              <a:rPr lang="de-DE" b="1" err="1"/>
              <a:t>Reveal</a:t>
            </a:r>
            <a:r>
              <a:rPr lang="de-DE" b="1"/>
              <a:t> </a:t>
            </a:r>
            <a:r>
              <a:rPr lang="de-DE" b="1" err="1"/>
              <a:t>Representational</a:t>
            </a:r>
            <a:r>
              <a:rPr lang="de-DE" b="1"/>
              <a:t> </a:t>
            </a:r>
            <a:r>
              <a:rPr lang="de-DE" b="1" err="1"/>
              <a:t>Correlates</a:t>
            </a:r>
            <a:r>
              <a:rPr lang="de-DE" b="1"/>
              <a:t> </a:t>
            </a:r>
            <a:r>
              <a:rPr lang="de-DE" b="1" err="1"/>
              <a:t>of</a:t>
            </a:r>
            <a:r>
              <a:rPr lang="de-DE" b="1"/>
              <a:t> </a:t>
            </a:r>
            <a:r>
              <a:rPr lang="de-DE" b="1" err="1"/>
              <a:t>Hierarchical</a:t>
            </a:r>
            <a:r>
              <a:rPr lang="de-DE" b="1"/>
              <a:t> Phrase </a:t>
            </a:r>
            <a:r>
              <a:rPr lang="de-DE" b="1" err="1"/>
              <a:t>Structure</a:t>
            </a:r>
            <a:r>
              <a:rPr lang="de-DE" b="1"/>
              <a:t> in </a:t>
            </a:r>
            <a:r>
              <a:rPr lang="de-DE" b="1" err="1"/>
              <a:t>Pretrained</a:t>
            </a:r>
            <a:r>
              <a:rPr lang="de-DE" b="1"/>
              <a:t> Language Models</a:t>
            </a:r>
            <a:r>
              <a:rPr lang="de-DE"/>
              <a:t>”. In: Proceedings </a:t>
            </a:r>
            <a:r>
              <a:rPr lang="de-DE" err="1"/>
              <a:t>of</a:t>
            </a:r>
            <a:r>
              <a:rPr lang="de-DE"/>
              <a:t> </a:t>
            </a:r>
            <a:r>
              <a:rPr lang="de-DE" err="1"/>
              <a:t>the</a:t>
            </a:r>
            <a:r>
              <a:rPr lang="de-DE"/>
              <a:t> 6th Workshop on </a:t>
            </a:r>
            <a:r>
              <a:rPr lang="de-DE" err="1"/>
              <a:t>Representation</a:t>
            </a:r>
            <a:r>
              <a:rPr lang="de-DE"/>
              <a:t> Learning </a:t>
            </a:r>
            <a:r>
              <a:rPr lang="de-DE" err="1"/>
              <a:t>for</a:t>
            </a:r>
            <a:r>
              <a:rPr lang="de-DE"/>
              <a:t> NLP. Hrsg. von Anna Rogers, </a:t>
            </a:r>
            <a:r>
              <a:rPr lang="de-DE" err="1"/>
              <a:t>Iacer</a:t>
            </a:r>
            <a:r>
              <a:rPr lang="de-DE"/>
              <a:t> Calixto, Ivan </a:t>
            </a:r>
            <a:r>
              <a:rPr lang="de-DE" err="1"/>
              <a:t>Vulić</a:t>
            </a:r>
            <a:r>
              <a:rPr lang="de-DE"/>
              <a:t>, Naomi </a:t>
            </a:r>
            <a:r>
              <a:rPr lang="de-DE" err="1"/>
              <a:t>Saphra</a:t>
            </a:r>
            <a:r>
              <a:rPr lang="de-DE"/>
              <a:t>, Nora Kassner, Oana-Maria </a:t>
            </a:r>
            <a:r>
              <a:rPr lang="de-DE" err="1"/>
              <a:t>Camburu</a:t>
            </a:r>
            <a:r>
              <a:rPr lang="de-DE"/>
              <a:t>, </a:t>
            </a:r>
            <a:r>
              <a:rPr lang="de-DE" err="1"/>
              <a:t>Trapit</a:t>
            </a:r>
            <a:r>
              <a:rPr lang="de-DE"/>
              <a:t> </a:t>
            </a:r>
            <a:r>
              <a:rPr lang="de-DE" err="1"/>
              <a:t>Bansal</a:t>
            </a:r>
            <a:r>
              <a:rPr lang="de-DE"/>
              <a:t> und </a:t>
            </a:r>
            <a:r>
              <a:rPr lang="de-DE" err="1"/>
              <a:t>Vered</a:t>
            </a:r>
            <a:r>
              <a:rPr lang="de-DE"/>
              <a:t> </a:t>
            </a:r>
            <a:r>
              <a:rPr lang="de-DE" err="1"/>
              <a:t>Shwartz</a:t>
            </a:r>
            <a:r>
              <a:rPr lang="de-DE"/>
              <a:t>. Online: </a:t>
            </a:r>
            <a:r>
              <a:rPr lang="de-DE" err="1"/>
              <a:t>Association</a:t>
            </a:r>
            <a:r>
              <a:rPr lang="de-DE"/>
              <a:t> </a:t>
            </a:r>
            <a:r>
              <a:rPr lang="de-DE" err="1"/>
              <a:t>for</a:t>
            </a:r>
            <a:r>
              <a:rPr lang="de-DE"/>
              <a:t> Computational </a:t>
            </a:r>
            <a:r>
              <a:rPr lang="de-DE" err="1"/>
              <a:t>Linguistics</a:t>
            </a:r>
            <a:r>
              <a:rPr lang="de-DE"/>
              <a:t>, 2021, S. 263–276. </a:t>
            </a:r>
            <a:r>
              <a:rPr lang="de-DE" err="1"/>
              <a:t>doi</a:t>
            </a:r>
            <a:r>
              <a:rPr lang="de-DE"/>
              <a:t>: 10.18653/v1/2021.repl4nlp-1.27.</a:t>
            </a:r>
          </a:p>
          <a:p>
            <a:pPr lvl="1"/>
            <a:r>
              <a:rPr lang="de-DE"/>
              <a:t>[All94] Louis V. Allis. “</a:t>
            </a:r>
            <a:r>
              <a:rPr lang="de-DE" b="1" err="1"/>
              <a:t>Searching</a:t>
            </a:r>
            <a:r>
              <a:rPr lang="de-DE" b="1"/>
              <a:t> </a:t>
            </a:r>
            <a:r>
              <a:rPr lang="de-DE" b="1" err="1"/>
              <a:t>for</a:t>
            </a:r>
            <a:r>
              <a:rPr lang="de-DE" b="1"/>
              <a:t> Solutions in Games and </a:t>
            </a:r>
            <a:r>
              <a:rPr lang="de-DE" b="1" err="1"/>
              <a:t>Artificial</a:t>
            </a:r>
            <a:r>
              <a:rPr lang="de-DE" b="1"/>
              <a:t> </a:t>
            </a:r>
            <a:r>
              <a:rPr lang="de-DE" b="1" err="1"/>
              <a:t>Intelligence</a:t>
            </a:r>
            <a:r>
              <a:rPr lang="de-DE"/>
              <a:t>”. </a:t>
            </a:r>
            <a:r>
              <a:rPr lang="de-DE" err="1"/>
              <a:t>Ph.D</a:t>
            </a:r>
            <a:r>
              <a:rPr lang="de-DE"/>
              <a:t>. </a:t>
            </a:r>
            <a:r>
              <a:rPr lang="de-DE" err="1"/>
              <a:t>thesis</a:t>
            </a:r>
            <a:r>
              <a:rPr lang="de-DE"/>
              <a:t>. Maastricht: </a:t>
            </a:r>
            <a:r>
              <a:rPr lang="de-DE" err="1"/>
              <a:t>Rijksuniversiteit</a:t>
            </a:r>
            <a:r>
              <a:rPr lang="de-DE"/>
              <a:t> Limburg, Maastricht University, 1994. </a:t>
            </a:r>
            <a:r>
              <a:rPr lang="de-DE" err="1"/>
              <a:t>doi</a:t>
            </a:r>
            <a:r>
              <a:rPr lang="de-DE"/>
              <a:t>: 10.26481/dis.19940923la.</a:t>
            </a:r>
          </a:p>
          <a:p>
            <a:pPr lvl="1"/>
            <a:r>
              <a:rPr lang="de-DE"/>
              <a:t>[ACBF02] Peter Auer, Nicolò </a:t>
            </a:r>
            <a:r>
              <a:rPr lang="de-DE" err="1"/>
              <a:t>Cesa</a:t>
            </a:r>
            <a:r>
              <a:rPr lang="de-DE"/>
              <a:t>-Bianchi und Paul Fischer. “</a:t>
            </a:r>
            <a:r>
              <a:rPr lang="de-DE" b="1"/>
              <a:t>Finite-Time Analysis </a:t>
            </a:r>
            <a:r>
              <a:rPr lang="de-DE" b="1" err="1"/>
              <a:t>of</a:t>
            </a:r>
            <a:r>
              <a:rPr lang="de-DE" b="1"/>
              <a:t> </a:t>
            </a:r>
            <a:r>
              <a:rPr lang="de-DE" b="1" err="1"/>
              <a:t>the</a:t>
            </a:r>
            <a:r>
              <a:rPr lang="de-DE" b="1"/>
              <a:t> Multi-</a:t>
            </a:r>
            <a:r>
              <a:rPr lang="de-DE" b="1" err="1"/>
              <a:t>Armed</a:t>
            </a:r>
            <a:r>
              <a:rPr lang="de-DE" b="1"/>
              <a:t> Bandit Problem</a:t>
            </a:r>
            <a:r>
              <a:rPr lang="de-DE"/>
              <a:t>”. In: </a:t>
            </a:r>
            <a:r>
              <a:rPr lang="de-DE" err="1"/>
              <a:t>Machine</a:t>
            </a:r>
            <a:r>
              <a:rPr lang="de-DE"/>
              <a:t> Learning 47.2 (2002), S. 235–256. </a:t>
            </a:r>
            <a:r>
              <a:rPr lang="de-DE" err="1"/>
              <a:t>issn</a:t>
            </a:r>
            <a:r>
              <a:rPr lang="de-DE"/>
              <a:t>: 1573-0565. </a:t>
            </a:r>
            <a:r>
              <a:rPr lang="de-DE" err="1"/>
              <a:t>doi</a:t>
            </a:r>
            <a:r>
              <a:rPr lang="de-DE"/>
              <a:t>: 10.1023/A:1013689704352.</a:t>
            </a:r>
          </a:p>
        </p:txBody>
      </p:sp>
    </p:spTree>
    <p:extLst>
      <p:ext uri="{BB962C8B-B14F-4D97-AF65-F5344CB8AC3E}">
        <p14:creationId xmlns:p14="http://schemas.microsoft.com/office/powerpoint/2010/main" val="73038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EC3B-109D-5C84-B8D0-3F42B804652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4E9D35-1906-5DB4-A868-B6A44690B6BF}"/>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C630C785-0BB1-09AB-2680-31B25A3F59AB}"/>
              </a:ext>
            </a:extLst>
          </p:cNvPr>
          <p:cNvSpPr>
            <a:spLocks noGrp="1"/>
          </p:cNvSpPr>
          <p:nvPr>
            <p:ph idx="1"/>
          </p:nvPr>
        </p:nvSpPr>
        <p:spPr/>
        <p:txBody>
          <a:bodyPr>
            <a:normAutofit/>
          </a:bodyPr>
          <a:lstStyle/>
          <a:p>
            <a:r>
              <a:rPr lang="de-DE"/>
              <a:t>Literaturquellen:</a:t>
            </a:r>
          </a:p>
          <a:p>
            <a:pPr lvl="1"/>
            <a:r>
              <a:rPr lang="de-DE"/>
              <a:t>[BKH16] Jimmy Lei Ba, Jamie Ryan Kiros und Geoffrey E. Hinton. </a:t>
            </a:r>
            <a:r>
              <a:rPr lang="de-DE" b="1"/>
              <a:t>Layer </a:t>
            </a:r>
            <a:r>
              <a:rPr lang="de-DE" b="1" err="1"/>
              <a:t>Normalization</a:t>
            </a:r>
            <a:r>
              <a:rPr lang="de-DE"/>
              <a:t>. 2016. </a:t>
            </a:r>
            <a:r>
              <a:rPr lang="de-DE" err="1"/>
              <a:t>arXiv</a:t>
            </a:r>
            <a:r>
              <a:rPr lang="de-DE"/>
              <a:t>: 1607.06450 [stat.ML]. url: https://arxiv.org/abs/1607.06450 (besucht am 09.05.2025).</a:t>
            </a:r>
          </a:p>
          <a:p>
            <a:pPr lvl="1"/>
            <a:r>
              <a:rPr lang="en-US"/>
              <a:t>[Bar+20] Nolan Bard u. a. “</a:t>
            </a:r>
            <a:r>
              <a:rPr lang="en-US" b="1"/>
              <a:t>The Hanabi Challenge: A New Frontier for AI Research</a:t>
            </a:r>
            <a:r>
              <a:rPr lang="en-US"/>
              <a:t>”. In: Artificial Intelligence 280 (2020), S. 103216. </a:t>
            </a:r>
            <a:r>
              <a:rPr lang="en-US" err="1"/>
              <a:t>issn</a:t>
            </a:r>
            <a:r>
              <a:rPr lang="en-US"/>
              <a:t>: 0004-3702. </a:t>
            </a:r>
            <a:r>
              <a:rPr lang="en-US" err="1"/>
              <a:t>doi</a:t>
            </a:r>
            <a:r>
              <a:rPr lang="en-US"/>
              <a:t>: 10.1016/j.artint.2019.103216.</a:t>
            </a:r>
            <a:endParaRPr lang="de-DE"/>
          </a:p>
          <a:p>
            <a:pPr lvl="1"/>
            <a:r>
              <a:rPr lang="de-DE"/>
              <a:t>[BCV13] Yoshua Bengio, Aaron </a:t>
            </a:r>
            <a:r>
              <a:rPr lang="de-DE" err="1"/>
              <a:t>Courville</a:t>
            </a:r>
            <a:r>
              <a:rPr lang="de-DE"/>
              <a:t> und Pascal Vincent. “</a:t>
            </a:r>
            <a:r>
              <a:rPr lang="de-DE" b="1" err="1"/>
              <a:t>Representation</a:t>
            </a:r>
            <a:r>
              <a:rPr lang="de-DE" b="1"/>
              <a:t> Learning: A Review and New </a:t>
            </a:r>
            <a:r>
              <a:rPr lang="de-DE" b="1" err="1"/>
              <a:t>Perspectives</a:t>
            </a:r>
            <a:r>
              <a:rPr lang="de-DE"/>
              <a:t>”. In: IEEE Transactions on Pattern Analysis and </a:t>
            </a:r>
            <a:r>
              <a:rPr lang="de-DE" err="1"/>
              <a:t>Machine</a:t>
            </a:r>
            <a:r>
              <a:rPr lang="de-DE"/>
              <a:t> </a:t>
            </a:r>
            <a:r>
              <a:rPr lang="de-DE" err="1"/>
              <a:t>Intelligence</a:t>
            </a:r>
            <a:r>
              <a:rPr lang="de-DE"/>
              <a:t> 35.8 (2013), S. 1798–1828. </a:t>
            </a:r>
            <a:r>
              <a:rPr lang="de-DE" err="1"/>
              <a:t>issn</a:t>
            </a:r>
            <a:r>
              <a:rPr lang="de-DE"/>
              <a:t>: 0162-8828. </a:t>
            </a:r>
            <a:r>
              <a:rPr lang="de-DE" err="1"/>
              <a:t>doi</a:t>
            </a:r>
            <a:r>
              <a:rPr lang="de-DE"/>
              <a:t>: 10.1109/TPAMI.2013.50.</a:t>
            </a:r>
          </a:p>
        </p:txBody>
      </p:sp>
    </p:spTree>
    <p:extLst>
      <p:ext uri="{BB962C8B-B14F-4D97-AF65-F5344CB8AC3E}">
        <p14:creationId xmlns:p14="http://schemas.microsoft.com/office/powerpoint/2010/main" val="412325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6598A-7BB8-A04D-77E4-0583FCDDE4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E297823-069C-9415-4306-C0417C0EE979}"/>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9D3EAC8E-C607-1530-170C-96686B2E31B6}"/>
              </a:ext>
            </a:extLst>
          </p:cNvPr>
          <p:cNvSpPr>
            <a:spLocks noGrp="1"/>
          </p:cNvSpPr>
          <p:nvPr>
            <p:ph idx="1"/>
          </p:nvPr>
        </p:nvSpPr>
        <p:spPr/>
        <p:txBody>
          <a:bodyPr>
            <a:normAutofit/>
          </a:bodyPr>
          <a:lstStyle/>
          <a:p>
            <a:r>
              <a:rPr lang="de-DE"/>
              <a:t>Literaturquellen:</a:t>
            </a:r>
          </a:p>
          <a:p>
            <a:pPr lvl="1"/>
            <a:r>
              <a:rPr lang="de-DE"/>
              <a:t>[BCK23] Jannis Blüml, Johannes Czech und Kristian Kersting. “</a:t>
            </a:r>
            <a:r>
              <a:rPr lang="de-DE" b="1" err="1"/>
              <a:t>AlphaZe</a:t>
            </a:r>
            <a:r>
              <a:rPr lang="de-DE" b="1"/>
              <a:t>: AlphaZero-like Baselines </a:t>
            </a:r>
            <a:r>
              <a:rPr lang="de-DE" b="1" err="1"/>
              <a:t>for</a:t>
            </a:r>
            <a:r>
              <a:rPr lang="de-DE" b="1"/>
              <a:t> Imperfect Information Games Are </a:t>
            </a:r>
            <a:r>
              <a:rPr lang="de-DE" b="1" err="1"/>
              <a:t>Surprisingly</a:t>
            </a:r>
            <a:r>
              <a:rPr lang="de-DE" b="1"/>
              <a:t> Strong</a:t>
            </a:r>
            <a:r>
              <a:rPr lang="de-DE"/>
              <a:t>”. In: Frontiers in </a:t>
            </a:r>
            <a:r>
              <a:rPr lang="de-DE" err="1"/>
              <a:t>Artificial</a:t>
            </a:r>
            <a:r>
              <a:rPr lang="de-DE"/>
              <a:t> </a:t>
            </a:r>
            <a:r>
              <a:rPr lang="de-DE" err="1"/>
              <a:t>Intelligence</a:t>
            </a:r>
            <a:r>
              <a:rPr lang="de-DE"/>
              <a:t> 6 (2023). </a:t>
            </a:r>
            <a:r>
              <a:rPr lang="de-DE" err="1"/>
              <a:t>doi</a:t>
            </a:r>
            <a:r>
              <a:rPr lang="de-DE"/>
              <a:t>: 10.3389/frai.2023.1014561.</a:t>
            </a:r>
          </a:p>
          <a:p>
            <a:pPr lvl="1"/>
            <a:r>
              <a:rPr lang="en-US"/>
              <a:t>[Bou96] Craig Boutilier. “</a:t>
            </a:r>
            <a:r>
              <a:rPr lang="en-US" b="1"/>
              <a:t>Planning, Learning and Coordination in Multiagent Decision Processes</a:t>
            </a:r>
            <a:r>
              <a:rPr lang="en-US"/>
              <a:t>”. In: Proceedings of the 6th Conference on Theoretical Aspects of Rationality and Knowledge. Morgan Kaufmann Publishers Inc., 1996, S. 195–210. </a:t>
            </a:r>
            <a:r>
              <a:rPr lang="en-US" err="1"/>
              <a:t>isbn</a:t>
            </a:r>
            <a:r>
              <a:rPr lang="en-US"/>
              <a:t>: 1558604179.</a:t>
            </a:r>
            <a:endParaRPr lang="de-DE"/>
          </a:p>
          <a:p>
            <a:pPr lvl="1"/>
            <a:r>
              <a:rPr lang="de-DE"/>
              <a:t>[Bro] Andries E. Brouwer. </a:t>
            </a:r>
            <a:r>
              <a:rPr lang="de-DE" b="1"/>
              <a:t>Go: </a:t>
            </a:r>
            <a:r>
              <a:rPr lang="de-DE" b="1" err="1"/>
              <a:t>Some</a:t>
            </a:r>
            <a:r>
              <a:rPr lang="de-DE" b="1"/>
              <a:t> </a:t>
            </a:r>
            <a:r>
              <a:rPr lang="de-DE" b="1" err="1"/>
              <a:t>Statistics</a:t>
            </a:r>
            <a:r>
              <a:rPr lang="de-DE"/>
              <a:t>. url: https://homepages.cwi.nl/~aeb/go/misc/gostat.html (besucht am 09.05.2025).</a:t>
            </a:r>
          </a:p>
        </p:txBody>
      </p:sp>
    </p:spTree>
    <p:extLst>
      <p:ext uri="{BB962C8B-B14F-4D97-AF65-F5344CB8AC3E}">
        <p14:creationId xmlns:p14="http://schemas.microsoft.com/office/powerpoint/2010/main" val="2101845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C89B9-B7D2-A492-DC9A-CB9049B4E16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32F1521-4A57-90EE-17B4-F68EFFCD6E1E}"/>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95597892-DCED-6448-27FA-63D73CF06180}"/>
              </a:ext>
            </a:extLst>
          </p:cNvPr>
          <p:cNvSpPr>
            <a:spLocks noGrp="1"/>
          </p:cNvSpPr>
          <p:nvPr>
            <p:ph idx="1"/>
          </p:nvPr>
        </p:nvSpPr>
        <p:spPr/>
        <p:txBody>
          <a:bodyPr>
            <a:normAutofit fontScale="92500"/>
          </a:bodyPr>
          <a:lstStyle/>
          <a:p>
            <a:r>
              <a:rPr lang="de-DE"/>
              <a:t>Literaturquellen:</a:t>
            </a:r>
          </a:p>
          <a:p>
            <a:pPr lvl="1"/>
            <a:r>
              <a:rPr lang="de-DE"/>
              <a:t>[Bro+12] Cameron B. Browne, Edward </a:t>
            </a:r>
            <a:r>
              <a:rPr lang="de-DE" err="1"/>
              <a:t>Powley</a:t>
            </a:r>
            <a:r>
              <a:rPr lang="de-DE"/>
              <a:t>, Daniel Whitehouse, Simon M. Lucas, Peter I. </a:t>
            </a:r>
            <a:r>
              <a:rPr lang="de-DE" err="1"/>
              <a:t>Cowling</a:t>
            </a:r>
            <a:r>
              <a:rPr lang="de-DE"/>
              <a:t>, Philipp </a:t>
            </a:r>
            <a:r>
              <a:rPr lang="de-DE" err="1"/>
              <a:t>Rohlfshagen</a:t>
            </a:r>
            <a:r>
              <a:rPr lang="de-DE"/>
              <a:t>, Stephen </a:t>
            </a:r>
            <a:r>
              <a:rPr lang="de-DE" err="1"/>
              <a:t>Tavener</a:t>
            </a:r>
            <a:r>
              <a:rPr lang="de-DE"/>
              <a:t>, Diego Perez, Spyridon </a:t>
            </a:r>
            <a:r>
              <a:rPr lang="de-DE" err="1"/>
              <a:t>Samothrakis</a:t>
            </a:r>
            <a:r>
              <a:rPr lang="de-DE"/>
              <a:t> und Simon Colton. “</a:t>
            </a:r>
            <a:r>
              <a:rPr lang="de-DE" b="1"/>
              <a:t>A Survey </a:t>
            </a:r>
            <a:r>
              <a:rPr lang="de-DE" b="1" err="1"/>
              <a:t>of</a:t>
            </a:r>
            <a:r>
              <a:rPr lang="de-DE" b="1"/>
              <a:t> Monte Carlo </a:t>
            </a:r>
            <a:r>
              <a:rPr lang="de-DE" b="1" err="1"/>
              <a:t>Tree</a:t>
            </a:r>
            <a:r>
              <a:rPr lang="de-DE" b="1"/>
              <a:t> Search Methods</a:t>
            </a:r>
            <a:r>
              <a:rPr lang="de-DE"/>
              <a:t>”. In: IEEE Transactions on Computational </a:t>
            </a:r>
            <a:r>
              <a:rPr lang="de-DE" err="1"/>
              <a:t>Intelligence</a:t>
            </a:r>
            <a:r>
              <a:rPr lang="de-DE"/>
              <a:t> and AI in Games 4.1 (2012), S. 1–43. </a:t>
            </a:r>
            <a:r>
              <a:rPr lang="de-DE" err="1"/>
              <a:t>doi</a:t>
            </a:r>
            <a:r>
              <a:rPr lang="de-DE"/>
              <a:t>: 10.1109/TCIAIG.2012.2186810.</a:t>
            </a:r>
          </a:p>
          <a:p>
            <a:pPr lvl="1"/>
            <a:r>
              <a:rPr lang="de-DE"/>
              <a:t>[CHH02] Murray Campbell, Joseph </a:t>
            </a:r>
            <a:r>
              <a:rPr lang="de-DE" err="1"/>
              <a:t>Hoane</a:t>
            </a:r>
            <a:r>
              <a:rPr lang="de-DE"/>
              <a:t> und Feng </a:t>
            </a:r>
            <a:r>
              <a:rPr lang="de-DE" err="1"/>
              <a:t>hsiung</a:t>
            </a:r>
            <a:r>
              <a:rPr lang="de-DE"/>
              <a:t> Hsu. “</a:t>
            </a:r>
            <a:r>
              <a:rPr lang="de-DE" b="1"/>
              <a:t>Deep Blue</a:t>
            </a:r>
            <a:r>
              <a:rPr lang="de-DE"/>
              <a:t>”. In: </a:t>
            </a:r>
            <a:r>
              <a:rPr lang="de-DE" err="1"/>
              <a:t>Artificial</a:t>
            </a:r>
            <a:r>
              <a:rPr lang="de-DE"/>
              <a:t> </a:t>
            </a:r>
            <a:r>
              <a:rPr lang="de-DE" err="1"/>
              <a:t>Intelligence</a:t>
            </a:r>
            <a:r>
              <a:rPr lang="de-DE"/>
              <a:t> 134.1 (2002), S. 57–83. </a:t>
            </a:r>
            <a:r>
              <a:rPr lang="de-DE" err="1"/>
              <a:t>doi</a:t>
            </a:r>
            <a:r>
              <a:rPr lang="de-DE"/>
              <a:t>: 10.1016/S0004-3702(01)00129-1.</a:t>
            </a:r>
          </a:p>
          <a:p>
            <a:pPr lvl="1"/>
            <a:r>
              <a:rPr lang="de-DE"/>
              <a:t>[Cha+08] Guillaume </a:t>
            </a:r>
            <a:r>
              <a:rPr lang="de-DE" err="1"/>
              <a:t>Chaslot</a:t>
            </a:r>
            <a:r>
              <a:rPr lang="de-DE"/>
              <a:t>, Mark H. M. Winands, Hendrik Jaap Van Den </a:t>
            </a:r>
            <a:r>
              <a:rPr lang="de-DE" err="1"/>
              <a:t>Herik</a:t>
            </a:r>
            <a:r>
              <a:rPr lang="de-DE"/>
              <a:t>, Jos W. H. M. </a:t>
            </a:r>
            <a:r>
              <a:rPr lang="de-DE" err="1"/>
              <a:t>Uiterwijk</a:t>
            </a:r>
            <a:r>
              <a:rPr lang="de-DE"/>
              <a:t> und Bruno </a:t>
            </a:r>
            <a:r>
              <a:rPr lang="de-DE" err="1"/>
              <a:t>Bouzy</a:t>
            </a:r>
            <a:r>
              <a:rPr lang="de-DE"/>
              <a:t>. “</a:t>
            </a:r>
            <a:r>
              <a:rPr lang="de-DE" b="1"/>
              <a:t>Progressive </a:t>
            </a:r>
            <a:r>
              <a:rPr lang="de-DE" b="1" err="1"/>
              <a:t>Strategies</a:t>
            </a:r>
            <a:r>
              <a:rPr lang="de-DE" b="1"/>
              <a:t> </a:t>
            </a:r>
            <a:r>
              <a:rPr lang="de-DE" b="1" err="1"/>
              <a:t>for</a:t>
            </a:r>
            <a:r>
              <a:rPr lang="de-DE" b="1"/>
              <a:t> Monte-Carlo </a:t>
            </a:r>
            <a:r>
              <a:rPr lang="de-DE" b="1" err="1"/>
              <a:t>Tree</a:t>
            </a:r>
            <a:r>
              <a:rPr lang="de-DE" b="1"/>
              <a:t> Search</a:t>
            </a:r>
            <a:r>
              <a:rPr lang="de-DE"/>
              <a:t>”. In: New </a:t>
            </a:r>
            <a:r>
              <a:rPr lang="de-DE" err="1"/>
              <a:t>Mathematics</a:t>
            </a:r>
            <a:r>
              <a:rPr lang="de-DE"/>
              <a:t> and Natural </a:t>
            </a:r>
            <a:r>
              <a:rPr lang="de-DE" err="1"/>
              <a:t>Computation</a:t>
            </a:r>
            <a:r>
              <a:rPr lang="de-DE"/>
              <a:t> 4.3 (2008), S. 343–357. </a:t>
            </a:r>
            <a:r>
              <a:rPr lang="de-DE" err="1"/>
              <a:t>doi</a:t>
            </a:r>
            <a:r>
              <a:rPr lang="de-DE"/>
              <a:t>: 10.1142/S1793005708001094.</a:t>
            </a:r>
          </a:p>
        </p:txBody>
      </p:sp>
    </p:spTree>
    <p:extLst>
      <p:ext uri="{BB962C8B-B14F-4D97-AF65-F5344CB8AC3E}">
        <p14:creationId xmlns:p14="http://schemas.microsoft.com/office/powerpoint/2010/main" val="1391074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09E7B-A1D4-FD8C-6D22-A9ABCCEE15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7FDF70-C1DA-699A-7A1D-7694EBCAA352}"/>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86FB5422-E89F-FD52-9D94-BAB0070D93F0}"/>
              </a:ext>
            </a:extLst>
          </p:cNvPr>
          <p:cNvSpPr>
            <a:spLocks noGrp="1"/>
          </p:cNvSpPr>
          <p:nvPr>
            <p:ph idx="1"/>
          </p:nvPr>
        </p:nvSpPr>
        <p:spPr/>
        <p:txBody>
          <a:bodyPr>
            <a:normAutofit fontScale="92500" lnSpcReduction="10000"/>
          </a:bodyPr>
          <a:lstStyle/>
          <a:p>
            <a:r>
              <a:rPr lang="de-DE"/>
              <a:t>Literaturquellen:</a:t>
            </a:r>
          </a:p>
          <a:p>
            <a:pPr lvl="1"/>
            <a:r>
              <a:rPr lang="de-DE"/>
              <a:t>[Cou06] Rémi </a:t>
            </a:r>
            <a:r>
              <a:rPr lang="de-DE" err="1"/>
              <a:t>Coulom</a:t>
            </a:r>
            <a:r>
              <a:rPr lang="de-DE"/>
              <a:t>. “</a:t>
            </a:r>
            <a:r>
              <a:rPr lang="de-DE" b="1" err="1"/>
              <a:t>Efficient</a:t>
            </a:r>
            <a:r>
              <a:rPr lang="de-DE" b="1"/>
              <a:t> </a:t>
            </a:r>
            <a:r>
              <a:rPr lang="de-DE" b="1" err="1"/>
              <a:t>Selectivity</a:t>
            </a:r>
            <a:r>
              <a:rPr lang="de-DE" b="1"/>
              <a:t> and Backup Operators in Monte-Carlo </a:t>
            </a:r>
            <a:r>
              <a:rPr lang="de-DE" b="1" err="1"/>
              <a:t>Tree</a:t>
            </a:r>
            <a:r>
              <a:rPr lang="de-DE" b="1"/>
              <a:t> Search</a:t>
            </a:r>
            <a:r>
              <a:rPr lang="de-DE"/>
              <a:t>”. In: Computers and Games. Hrsg. von Jaap Van Den </a:t>
            </a:r>
            <a:r>
              <a:rPr lang="de-DE" err="1"/>
              <a:t>Herik</a:t>
            </a:r>
            <a:r>
              <a:rPr lang="de-DE"/>
              <a:t>, Paolo </a:t>
            </a:r>
            <a:r>
              <a:rPr lang="de-DE" err="1"/>
              <a:t>Ciancarini</a:t>
            </a:r>
            <a:r>
              <a:rPr lang="de-DE"/>
              <a:t> und Jeroen H. H. L. M. </a:t>
            </a:r>
            <a:r>
              <a:rPr lang="de-DE" err="1"/>
              <a:t>Donkers</a:t>
            </a:r>
            <a:r>
              <a:rPr lang="de-DE"/>
              <a:t>. Bd. 4630. </a:t>
            </a:r>
            <a:r>
              <a:rPr lang="de-DE" err="1"/>
              <a:t>Lecture</a:t>
            </a:r>
            <a:r>
              <a:rPr lang="de-DE"/>
              <a:t> Notes in Computer Science. Springer Berlin Heidelberg, 2006, S. 72–83. </a:t>
            </a:r>
            <a:r>
              <a:rPr lang="de-DE" err="1"/>
              <a:t>isbn</a:t>
            </a:r>
            <a:r>
              <a:rPr lang="de-DE"/>
              <a:t>: 978-3-540-75537-1. </a:t>
            </a:r>
            <a:r>
              <a:rPr lang="de-DE" err="1"/>
              <a:t>doi</a:t>
            </a:r>
            <a:r>
              <a:rPr lang="de-DE"/>
              <a:t>: 10.1007/978-3-540-75538-8_7.</a:t>
            </a:r>
          </a:p>
          <a:p>
            <a:pPr lvl="1"/>
            <a:r>
              <a:rPr lang="de-DE"/>
              <a:t>[CPW12] Peter I. </a:t>
            </a:r>
            <a:r>
              <a:rPr lang="de-DE" err="1"/>
              <a:t>Cowling</a:t>
            </a:r>
            <a:r>
              <a:rPr lang="de-DE"/>
              <a:t>, Edward J. </a:t>
            </a:r>
            <a:r>
              <a:rPr lang="de-DE" err="1"/>
              <a:t>Powley</a:t>
            </a:r>
            <a:r>
              <a:rPr lang="de-DE"/>
              <a:t> und Daniel Whitehouse. “</a:t>
            </a:r>
            <a:r>
              <a:rPr lang="de-DE" b="1"/>
              <a:t>Information Set Monte Carlo </a:t>
            </a:r>
            <a:r>
              <a:rPr lang="de-DE" b="1" err="1"/>
              <a:t>Tree</a:t>
            </a:r>
            <a:r>
              <a:rPr lang="de-DE" b="1"/>
              <a:t> Search</a:t>
            </a:r>
            <a:r>
              <a:rPr lang="de-DE"/>
              <a:t>”. In: IEEE Transactions on Computational </a:t>
            </a:r>
            <a:r>
              <a:rPr lang="de-DE" err="1"/>
              <a:t>Intelligence</a:t>
            </a:r>
            <a:r>
              <a:rPr lang="de-DE"/>
              <a:t> and AI in Games 4.2 (2012), S. 120–143. </a:t>
            </a:r>
            <a:r>
              <a:rPr lang="de-DE" err="1"/>
              <a:t>issn</a:t>
            </a:r>
            <a:r>
              <a:rPr lang="de-DE"/>
              <a:t>: 1943-068X, 1943-0698. </a:t>
            </a:r>
            <a:r>
              <a:rPr lang="de-DE" err="1"/>
              <a:t>doi</a:t>
            </a:r>
            <a:r>
              <a:rPr lang="de-DE"/>
              <a:t>: 10.1109/tciaig.2012.2200894.</a:t>
            </a:r>
          </a:p>
          <a:p>
            <a:pPr lvl="1"/>
            <a:r>
              <a:rPr lang="de-DE"/>
              <a:t>[CWP15] Peter I. </a:t>
            </a:r>
            <a:r>
              <a:rPr lang="de-DE" err="1"/>
              <a:t>Cowling</a:t>
            </a:r>
            <a:r>
              <a:rPr lang="de-DE"/>
              <a:t>, Daniel Whitehouse und Edward J. </a:t>
            </a:r>
            <a:r>
              <a:rPr lang="de-DE" err="1"/>
              <a:t>Powley</a:t>
            </a:r>
            <a:r>
              <a:rPr lang="de-DE"/>
              <a:t>. “</a:t>
            </a:r>
            <a:r>
              <a:rPr lang="de-DE" b="1"/>
              <a:t>Emergent </a:t>
            </a:r>
            <a:r>
              <a:rPr lang="de-DE" b="1" err="1"/>
              <a:t>Bluffing</a:t>
            </a:r>
            <a:r>
              <a:rPr lang="de-DE" b="1"/>
              <a:t> and </a:t>
            </a:r>
            <a:r>
              <a:rPr lang="de-DE" b="1" err="1"/>
              <a:t>Inference</a:t>
            </a:r>
            <a:r>
              <a:rPr lang="de-DE" b="1"/>
              <a:t> </a:t>
            </a:r>
            <a:r>
              <a:rPr lang="de-DE" b="1" err="1"/>
              <a:t>with</a:t>
            </a:r>
            <a:r>
              <a:rPr lang="de-DE" b="1"/>
              <a:t> Monte Carlo </a:t>
            </a:r>
            <a:r>
              <a:rPr lang="de-DE" b="1" err="1"/>
              <a:t>Tree</a:t>
            </a:r>
            <a:r>
              <a:rPr lang="de-DE" b="1"/>
              <a:t> Search</a:t>
            </a:r>
            <a:r>
              <a:rPr lang="de-DE"/>
              <a:t>”. In: 2015 IEEE Conference on Computational </a:t>
            </a:r>
            <a:r>
              <a:rPr lang="de-DE" err="1"/>
              <a:t>Intelligence</a:t>
            </a:r>
            <a:r>
              <a:rPr lang="de-DE"/>
              <a:t> and Games (CIG). 2015, S. 114–121. </a:t>
            </a:r>
            <a:r>
              <a:rPr lang="de-DE" err="1"/>
              <a:t>doi</a:t>
            </a:r>
            <a:r>
              <a:rPr lang="de-DE"/>
              <a:t>: 10.1109/cig.2015.7317927.</a:t>
            </a:r>
          </a:p>
        </p:txBody>
      </p:sp>
    </p:spTree>
    <p:extLst>
      <p:ext uri="{BB962C8B-B14F-4D97-AF65-F5344CB8AC3E}">
        <p14:creationId xmlns:p14="http://schemas.microsoft.com/office/powerpoint/2010/main" val="227985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78BD2-F0C7-0CA4-EDB9-618EF24A2E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A46347-E6B9-E543-8BEF-8FC22BCA316D}"/>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BE000FAC-EB6C-6E84-D29F-13973530A18C}"/>
              </a:ext>
            </a:extLst>
          </p:cNvPr>
          <p:cNvSpPr>
            <a:spLocks noGrp="1"/>
          </p:cNvSpPr>
          <p:nvPr>
            <p:ph idx="1"/>
          </p:nvPr>
        </p:nvSpPr>
        <p:spPr/>
        <p:txBody>
          <a:bodyPr>
            <a:normAutofit lnSpcReduction="10000"/>
          </a:bodyPr>
          <a:lstStyle/>
          <a:p>
            <a:r>
              <a:rPr lang="de-DE"/>
              <a:t>Literaturquellen:</a:t>
            </a:r>
          </a:p>
          <a:p>
            <a:pPr lvl="1"/>
            <a:r>
              <a:rPr lang="de-DE"/>
              <a:t>[DDV] Deutscher Doppelkopf-Verband e. V. </a:t>
            </a:r>
            <a:r>
              <a:rPr lang="de-DE" b="1"/>
              <a:t>Turnier-Spielregeln (TSR) des Deutschen Doppelkopf-Verbandes e. V. (DDV)</a:t>
            </a:r>
            <a:r>
              <a:rPr lang="de-DE"/>
              <a:t>. 2024. url: https://www.doko-verband.de/Regeln_Ordnungen.html?file=tl_files/DDV/Docs/Downloads/Regeln%20und%20Ordnungen/Turnierspielregeln%20Stand%202024-02-24.pdf (besucht am 09.05.2025).</a:t>
            </a:r>
          </a:p>
          <a:p>
            <a:pPr lvl="1"/>
            <a:r>
              <a:rPr lang="en-US"/>
              <a:t>[DU07] Peter Drake und Steve </a:t>
            </a:r>
            <a:r>
              <a:rPr lang="en-US" err="1"/>
              <a:t>Uurtamo</a:t>
            </a:r>
            <a:r>
              <a:rPr lang="en-US"/>
              <a:t>. “</a:t>
            </a:r>
            <a:r>
              <a:rPr lang="en-US" b="1"/>
              <a:t>Move Ordering vs Heavy Playouts: Where Should Heuristics Be Applied in Monte Carlo Go?</a:t>
            </a:r>
            <a:r>
              <a:rPr lang="en-US"/>
              <a:t>” In: Proceedings of the 3rd North American Game-On Conference. 2007, S. 171–175.</a:t>
            </a:r>
          </a:p>
          <a:p>
            <a:pPr lvl="1"/>
            <a:r>
              <a:rPr lang="de-DE"/>
              <a:t>[Fos23] David Foster. </a:t>
            </a:r>
            <a:r>
              <a:rPr lang="de-DE" b="1"/>
              <a:t>Generative Deep Learning</a:t>
            </a:r>
            <a:r>
              <a:rPr lang="de-DE"/>
              <a:t>. 2nd Edition, April 2023. O’Reilly Media, Inc., 2023.</a:t>
            </a:r>
          </a:p>
        </p:txBody>
      </p:sp>
    </p:spTree>
    <p:extLst>
      <p:ext uri="{BB962C8B-B14F-4D97-AF65-F5344CB8AC3E}">
        <p14:creationId xmlns:p14="http://schemas.microsoft.com/office/powerpoint/2010/main" val="4051212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DB7A8-6676-93C1-0133-F57D291EDE8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DEB3F15-4AA3-68B2-30F6-19AC7EBFB531}"/>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F56508F6-962B-727D-17E3-CD37EBF29448}"/>
              </a:ext>
            </a:extLst>
          </p:cNvPr>
          <p:cNvSpPr>
            <a:spLocks noGrp="1"/>
          </p:cNvSpPr>
          <p:nvPr>
            <p:ph idx="1"/>
          </p:nvPr>
        </p:nvSpPr>
        <p:spPr/>
        <p:txBody>
          <a:bodyPr>
            <a:normAutofit fontScale="92500" lnSpcReduction="20000"/>
          </a:bodyPr>
          <a:lstStyle/>
          <a:p>
            <a:r>
              <a:rPr lang="de-DE"/>
              <a:t>Literaturquellen:</a:t>
            </a:r>
          </a:p>
          <a:p>
            <a:pPr lvl="1"/>
            <a:r>
              <a:rPr lang="de-DE"/>
              <a:t>[FB98] Ian Frank und David </a:t>
            </a:r>
            <a:r>
              <a:rPr lang="de-DE" err="1"/>
              <a:t>Basin</a:t>
            </a:r>
            <a:r>
              <a:rPr lang="de-DE"/>
              <a:t>. “</a:t>
            </a:r>
            <a:r>
              <a:rPr lang="de-DE" b="1"/>
              <a:t>Search in Games </a:t>
            </a:r>
            <a:r>
              <a:rPr lang="de-DE" b="1" err="1"/>
              <a:t>with</a:t>
            </a:r>
            <a:r>
              <a:rPr lang="de-DE" b="1"/>
              <a:t> </a:t>
            </a:r>
            <a:r>
              <a:rPr lang="de-DE" b="1" err="1"/>
              <a:t>Incomplete</a:t>
            </a:r>
            <a:r>
              <a:rPr lang="de-DE" b="1"/>
              <a:t> Information: A Case Study </a:t>
            </a:r>
            <a:r>
              <a:rPr lang="de-DE" b="1" err="1"/>
              <a:t>Using</a:t>
            </a:r>
            <a:r>
              <a:rPr lang="de-DE" b="1"/>
              <a:t> Bridge Card Play</a:t>
            </a:r>
            <a:r>
              <a:rPr lang="de-DE"/>
              <a:t>”. In: </a:t>
            </a:r>
            <a:r>
              <a:rPr lang="de-DE" err="1"/>
              <a:t>Artificial</a:t>
            </a:r>
            <a:r>
              <a:rPr lang="de-DE"/>
              <a:t> </a:t>
            </a:r>
            <a:r>
              <a:rPr lang="de-DE" err="1"/>
              <a:t>Intelligence</a:t>
            </a:r>
            <a:r>
              <a:rPr lang="de-DE"/>
              <a:t> 100.1–2 (1998), S. 87–123. </a:t>
            </a:r>
            <a:r>
              <a:rPr lang="de-DE" err="1"/>
              <a:t>issn</a:t>
            </a:r>
            <a:r>
              <a:rPr lang="de-DE"/>
              <a:t>: 0004-3702. </a:t>
            </a:r>
            <a:r>
              <a:rPr lang="de-DE" err="1"/>
              <a:t>doi</a:t>
            </a:r>
            <a:r>
              <a:rPr lang="de-DE"/>
              <a:t>: 10.1016/S0004-3702(97)00082-9. url: https://doi.org/10.1016/S0004-3702(97)00082-9.</a:t>
            </a:r>
          </a:p>
          <a:p>
            <a:pPr lvl="1"/>
            <a:r>
              <a:rPr lang="de-DE"/>
              <a:t>[Gal+24] Maris F. L. </a:t>
            </a:r>
            <a:r>
              <a:rPr lang="de-DE" err="1"/>
              <a:t>Galesloot</a:t>
            </a:r>
            <a:r>
              <a:rPr lang="de-DE"/>
              <a:t>, Thiago D. </a:t>
            </a:r>
            <a:r>
              <a:rPr lang="de-DE" err="1"/>
              <a:t>Simão</a:t>
            </a:r>
            <a:r>
              <a:rPr lang="de-DE"/>
              <a:t>, Sebastian Junges und Nils Jansen. “</a:t>
            </a:r>
            <a:r>
              <a:rPr lang="de-DE" b="1" err="1"/>
              <a:t>Factored</a:t>
            </a:r>
            <a:r>
              <a:rPr lang="de-DE" b="1"/>
              <a:t> Online </a:t>
            </a:r>
            <a:r>
              <a:rPr lang="de-DE" b="1" err="1"/>
              <a:t>Planning</a:t>
            </a:r>
            <a:r>
              <a:rPr lang="de-DE" b="1"/>
              <a:t> in Many-Agent POMDPs</a:t>
            </a:r>
            <a:r>
              <a:rPr lang="de-DE"/>
              <a:t>”. In: Proceedings </a:t>
            </a:r>
            <a:r>
              <a:rPr lang="de-DE" err="1"/>
              <a:t>of</a:t>
            </a:r>
            <a:r>
              <a:rPr lang="de-DE"/>
              <a:t> </a:t>
            </a:r>
            <a:r>
              <a:rPr lang="de-DE" err="1"/>
              <a:t>the</a:t>
            </a:r>
            <a:r>
              <a:rPr lang="de-DE"/>
              <a:t> Thirty-</a:t>
            </a:r>
            <a:r>
              <a:rPr lang="de-DE" err="1"/>
              <a:t>Eighth</a:t>
            </a:r>
            <a:r>
              <a:rPr lang="de-DE"/>
              <a:t> AAAI Conference on </a:t>
            </a:r>
            <a:r>
              <a:rPr lang="de-DE" err="1"/>
              <a:t>Artificial</a:t>
            </a:r>
            <a:r>
              <a:rPr lang="de-DE"/>
              <a:t> </a:t>
            </a:r>
            <a:r>
              <a:rPr lang="de-DE" err="1"/>
              <a:t>Intelligence</a:t>
            </a:r>
            <a:r>
              <a:rPr lang="de-DE"/>
              <a:t>, Thirty-</a:t>
            </a:r>
            <a:r>
              <a:rPr lang="de-DE" err="1"/>
              <a:t>Sixth</a:t>
            </a:r>
            <a:r>
              <a:rPr lang="de-DE"/>
              <a:t> Conference on Innovative </a:t>
            </a:r>
            <a:r>
              <a:rPr lang="de-DE" err="1"/>
              <a:t>Applications</a:t>
            </a:r>
            <a:r>
              <a:rPr lang="de-DE"/>
              <a:t> </a:t>
            </a:r>
            <a:r>
              <a:rPr lang="de-DE" err="1"/>
              <a:t>of</a:t>
            </a:r>
            <a:r>
              <a:rPr lang="de-DE"/>
              <a:t> </a:t>
            </a:r>
            <a:r>
              <a:rPr lang="de-DE" err="1"/>
              <a:t>Artificial</a:t>
            </a:r>
            <a:r>
              <a:rPr lang="de-DE"/>
              <a:t> </a:t>
            </a:r>
            <a:r>
              <a:rPr lang="de-DE" err="1"/>
              <a:t>Intelligence</a:t>
            </a:r>
            <a:r>
              <a:rPr lang="de-DE"/>
              <a:t>, and </a:t>
            </a:r>
            <a:r>
              <a:rPr lang="de-DE" err="1"/>
              <a:t>Fourteenth</a:t>
            </a:r>
            <a:r>
              <a:rPr lang="de-DE"/>
              <a:t> Symposium on Educational </a:t>
            </a:r>
            <a:r>
              <a:rPr lang="de-DE" err="1"/>
              <a:t>Advances</a:t>
            </a:r>
            <a:r>
              <a:rPr lang="de-DE"/>
              <a:t> in </a:t>
            </a:r>
            <a:r>
              <a:rPr lang="de-DE" err="1"/>
              <a:t>Artificial</a:t>
            </a:r>
            <a:r>
              <a:rPr lang="de-DE"/>
              <a:t> </a:t>
            </a:r>
            <a:r>
              <a:rPr lang="de-DE" err="1"/>
              <a:t>Intelligence</a:t>
            </a:r>
            <a:r>
              <a:rPr lang="de-DE"/>
              <a:t>. AAAI Press, 2024. </a:t>
            </a:r>
            <a:r>
              <a:rPr lang="de-DE" err="1"/>
              <a:t>isbn</a:t>
            </a:r>
            <a:r>
              <a:rPr lang="de-DE"/>
              <a:t>: 978-1-57735-887-9. </a:t>
            </a:r>
            <a:r>
              <a:rPr lang="de-DE" err="1"/>
              <a:t>doi</a:t>
            </a:r>
            <a:r>
              <a:rPr lang="de-DE"/>
              <a:t>: 10.1609/aaai.v38i16.29689. url: https://doi.org/10.1609/aaai.v38i16.29689.</a:t>
            </a:r>
          </a:p>
          <a:p>
            <a:pPr lvl="1"/>
            <a:r>
              <a:rPr lang="de-DE"/>
              <a:t>[GWC24] Sam </a:t>
            </a:r>
            <a:r>
              <a:rPr lang="de-DE" err="1"/>
              <a:t>Ganzfried</a:t>
            </a:r>
            <a:r>
              <a:rPr lang="de-DE"/>
              <a:t>, Kevin A. Wang und Max </a:t>
            </a:r>
            <a:r>
              <a:rPr lang="de-DE" err="1"/>
              <a:t>Chiswick</a:t>
            </a:r>
            <a:r>
              <a:rPr lang="de-DE"/>
              <a:t>. </a:t>
            </a:r>
            <a:r>
              <a:rPr lang="de-DE" b="1"/>
              <a:t>Opponent Modeling in Multiplayer Imperfect-Information Games</a:t>
            </a:r>
            <a:r>
              <a:rPr lang="de-DE"/>
              <a:t>. 2024. </a:t>
            </a:r>
            <a:r>
              <a:rPr lang="de-DE" err="1"/>
              <a:t>arXiv</a:t>
            </a:r>
            <a:r>
              <a:rPr lang="de-DE"/>
              <a:t>: 2212.06027 [cs.GT]. url: https://arxiv.org/abs/2212.06027 (besucht am 09.05.2025).</a:t>
            </a:r>
          </a:p>
        </p:txBody>
      </p:sp>
    </p:spTree>
    <p:extLst>
      <p:ext uri="{BB962C8B-B14F-4D97-AF65-F5344CB8AC3E}">
        <p14:creationId xmlns:p14="http://schemas.microsoft.com/office/powerpoint/2010/main" val="3481535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CA01-5B37-75BA-5C2B-047ABE1890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875408D-B487-3A8B-6494-E923A6AE3994}"/>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CDF645CD-186C-BE8D-3C85-6AC46ADF9194}"/>
              </a:ext>
            </a:extLst>
          </p:cNvPr>
          <p:cNvSpPr>
            <a:spLocks noGrp="1"/>
          </p:cNvSpPr>
          <p:nvPr>
            <p:ph idx="1"/>
          </p:nvPr>
        </p:nvSpPr>
        <p:spPr/>
        <p:txBody>
          <a:bodyPr>
            <a:normAutofit/>
          </a:bodyPr>
          <a:lstStyle/>
          <a:p>
            <a:r>
              <a:rPr lang="de-DE"/>
              <a:t>Literaturquellen:</a:t>
            </a:r>
          </a:p>
          <a:p>
            <a:pPr lvl="1"/>
            <a:r>
              <a:rPr lang="de-DE"/>
              <a:t>[Gin01] Matthew L. Ginsberg. “</a:t>
            </a:r>
            <a:r>
              <a:rPr lang="de-DE" b="1"/>
              <a:t>GIB: Imperfect Information in a </a:t>
            </a:r>
            <a:r>
              <a:rPr lang="de-DE" b="1" err="1"/>
              <a:t>Computationally</a:t>
            </a:r>
            <a:r>
              <a:rPr lang="de-DE" b="1"/>
              <a:t> </a:t>
            </a:r>
            <a:r>
              <a:rPr lang="de-DE" b="1" err="1"/>
              <a:t>Challenging</a:t>
            </a:r>
            <a:r>
              <a:rPr lang="de-DE" b="1"/>
              <a:t> Game</a:t>
            </a:r>
            <a:r>
              <a:rPr lang="de-DE"/>
              <a:t>”. In: Journal </a:t>
            </a:r>
            <a:r>
              <a:rPr lang="de-DE" err="1"/>
              <a:t>of</a:t>
            </a:r>
            <a:r>
              <a:rPr lang="de-DE"/>
              <a:t> </a:t>
            </a:r>
            <a:r>
              <a:rPr lang="de-DE" err="1"/>
              <a:t>Artificial</a:t>
            </a:r>
            <a:r>
              <a:rPr lang="de-DE"/>
              <a:t> </a:t>
            </a:r>
            <a:r>
              <a:rPr lang="de-DE" err="1"/>
              <a:t>Intelligence</a:t>
            </a:r>
            <a:r>
              <a:rPr lang="de-DE"/>
              <a:t> Research 14 (2001), S. 303–358. </a:t>
            </a:r>
            <a:r>
              <a:rPr lang="de-DE" err="1"/>
              <a:t>doi</a:t>
            </a:r>
            <a:r>
              <a:rPr lang="de-DE"/>
              <a:t>: 10.1613/jair.820.</a:t>
            </a:r>
          </a:p>
          <a:p>
            <a:pPr lvl="1"/>
            <a:r>
              <a:rPr lang="de-DE"/>
              <a:t>[GBC16] Ian </a:t>
            </a:r>
            <a:r>
              <a:rPr lang="de-DE" err="1"/>
              <a:t>Goodfellow</a:t>
            </a:r>
            <a:r>
              <a:rPr lang="de-DE"/>
              <a:t>, Yoshua Bengio und Aaron </a:t>
            </a:r>
            <a:r>
              <a:rPr lang="de-DE" err="1"/>
              <a:t>Courville</a:t>
            </a:r>
            <a:r>
              <a:rPr lang="de-DE"/>
              <a:t>. </a:t>
            </a:r>
            <a:r>
              <a:rPr lang="de-DE" b="1"/>
              <a:t>Deep Learning</a:t>
            </a:r>
            <a:r>
              <a:rPr lang="de-DE"/>
              <a:t>. MIT Press, 2016.</a:t>
            </a:r>
          </a:p>
          <a:p>
            <a:pPr lvl="1"/>
            <a:r>
              <a:rPr lang="de-DE"/>
              <a:t>[He+16] </a:t>
            </a:r>
            <a:r>
              <a:rPr lang="de-DE" err="1"/>
              <a:t>Kaiming</a:t>
            </a:r>
            <a:r>
              <a:rPr lang="de-DE"/>
              <a:t> He, </a:t>
            </a:r>
            <a:r>
              <a:rPr lang="de-DE" err="1"/>
              <a:t>Xiangyu</a:t>
            </a:r>
            <a:r>
              <a:rPr lang="de-DE"/>
              <a:t> Zhang, </a:t>
            </a:r>
            <a:r>
              <a:rPr lang="de-DE" err="1"/>
              <a:t>Shaoqing</a:t>
            </a:r>
            <a:r>
              <a:rPr lang="de-DE"/>
              <a:t> Ren und Jian Sun. “</a:t>
            </a:r>
            <a:r>
              <a:rPr lang="de-DE" b="1"/>
              <a:t>Deep Residual Learning </a:t>
            </a:r>
            <a:r>
              <a:rPr lang="de-DE" b="1" err="1"/>
              <a:t>for</a:t>
            </a:r>
            <a:r>
              <a:rPr lang="de-DE" b="1"/>
              <a:t> Image Recognition</a:t>
            </a:r>
            <a:r>
              <a:rPr lang="de-DE"/>
              <a:t>”. In: 2016 IEEE Conference on Computer Vision and Pattern Recognition (CVPR). 2016, S. 770–778. </a:t>
            </a:r>
            <a:r>
              <a:rPr lang="de-DE" err="1"/>
              <a:t>doi</a:t>
            </a:r>
            <a:r>
              <a:rPr lang="de-DE"/>
              <a:t>: 10.1109/cvpr.2016.90.</a:t>
            </a:r>
          </a:p>
        </p:txBody>
      </p:sp>
    </p:spTree>
    <p:extLst>
      <p:ext uri="{BB962C8B-B14F-4D97-AF65-F5344CB8AC3E}">
        <p14:creationId xmlns:p14="http://schemas.microsoft.com/office/powerpoint/2010/main" val="298909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9E552-8213-CDE9-FF6A-B7F59AA95684}"/>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891867A6-F430-0179-D9A0-EF55FBE59DC5}"/>
              </a:ext>
            </a:extLst>
          </p:cNvPr>
          <p:cNvSpPr>
            <a:spLocks noGrp="1"/>
          </p:cNvSpPr>
          <p:nvPr>
            <p:ph sz="half" idx="1"/>
          </p:nvPr>
        </p:nvSpPr>
        <p:spPr/>
        <p:txBody>
          <a:bodyPr>
            <a:normAutofit fontScale="92500" lnSpcReduction="10000"/>
          </a:bodyPr>
          <a:lstStyle/>
          <a:p>
            <a:r>
              <a:rPr lang="de-DE"/>
              <a:t>Spiel = Entscheidungssituation, mit interagierenden Akteuren</a:t>
            </a:r>
          </a:p>
          <a:p>
            <a:pPr lvl="1"/>
            <a:r>
              <a:rPr lang="de-DE"/>
              <a:t>Spieler verfolgen eigene Ziele.</a:t>
            </a:r>
          </a:p>
          <a:p>
            <a:pPr lvl="1"/>
            <a:r>
              <a:rPr lang="de-DE"/>
              <a:t>Entscheidungen beeinflussen Ergebnisse</a:t>
            </a:r>
          </a:p>
          <a:p>
            <a:r>
              <a:rPr lang="de-DE"/>
              <a:t>Spiel mit perfekter Information</a:t>
            </a:r>
          </a:p>
          <a:p>
            <a:pPr lvl="1"/>
            <a:r>
              <a:rPr lang="de-DE"/>
              <a:t>Zustände</a:t>
            </a:r>
          </a:p>
          <a:p>
            <a:pPr lvl="1"/>
            <a:r>
              <a:rPr lang="de-DE"/>
              <a:t>Aktionen</a:t>
            </a:r>
          </a:p>
          <a:p>
            <a:pPr lvl="1"/>
            <a:r>
              <a:rPr lang="de-DE"/>
              <a:t>Outcomes</a:t>
            </a:r>
          </a:p>
          <a:p>
            <a:r>
              <a:rPr lang="de-DE"/>
              <a:t>Spiele mit Zufallsereignissen</a:t>
            </a:r>
          </a:p>
          <a:p>
            <a:r>
              <a:rPr lang="de-DE"/>
              <a:t>Spiel mit imperfekter Information</a:t>
            </a:r>
          </a:p>
          <a:p>
            <a:pPr lvl="1"/>
            <a:r>
              <a:rPr lang="de-DE"/>
              <a:t>Informationsmengen</a:t>
            </a:r>
          </a:p>
        </p:txBody>
      </p:sp>
      <p:pic>
        <p:nvPicPr>
          <p:cNvPr id="13" name="Grafik 12">
            <a:extLst>
              <a:ext uri="{FF2B5EF4-FFF2-40B4-BE49-F238E27FC236}">
                <a16:creationId xmlns:a16="http://schemas.microsoft.com/office/drawing/2014/main" id="{3672884B-C080-4593-3F3A-FA1848F22C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9684" y="-11446025"/>
            <a:ext cx="9986433" cy="18724564"/>
          </a:xfrm>
          <a:prstGeom prst="rect">
            <a:avLst/>
          </a:prstGeom>
        </p:spPr>
      </p:pic>
      <p:sp>
        <p:nvSpPr>
          <p:cNvPr id="16" name="Rechteck 15">
            <a:extLst>
              <a:ext uri="{FF2B5EF4-FFF2-40B4-BE49-F238E27FC236}">
                <a16:creationId xmlns:a16="http://schemas.microsoft.com/office/drawing/2014/main" id="{82C5B72A-3EF1-3222-4862-CA6C86DF4A43}"/>
              </a:ext>
            </a:extLst>
          </p:cNvPr>
          <p:cNvSpPr/>
          <p:nvPr/>
        </p:nvSpPr>
        <p:spPr>
          <a:xfrm>
            <a:off x="0" y="6176963"/>
            <a:ext cx="12192000" cy="681037"/>
          </a:xfrm>
          <a:prstGeom prst="rect">
            <a:avLst/>
          </a:prstGeom>
          <a:solidFill>
            <a:srgbClr val="FFFFFF">
              <a:alpha val="7490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309BD90E-FFD4-E7D3-26F3-1EFB6293D846}"/>
              </a:ext>
            </a:extLst>
          </p:cNvPr>
          <p:cNvSpPr/>
          <p:nvPr/>
        </p:nvSpPr>
        <p:spPr>
          <a:xfrm>
            <a:off x="0" y="0"/>
            <a:ext cx="12192000" cy="1825625"/>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a:extLst>
              <a:ext uri="{FF2B5EF4-FFF2-40B4-BE49-F238E27FC236}">
                <a16:creationId xmlns:a16="http://schemas.microsoft.com/office/drawing/2014/main" id="{CC793F38-74BC-49B5-3DC3-286A4F8550FF}"/>
              </a:ext>
            </a:extLst>
          </p:cNvPr>
          <p:cNvSpPr>
            <a:spLocks noGrp="1"/>
          </p:cNvSpPr>
          <p:nvPr>
            <p:ph type="title"/>
          </p:nvPr>
        </p:nvSpPr>
        <p:spPr/>
        <p:txBody>
          <a:bodyPr/>
          <a:lstStyle/>
          <a:p>
            <a:r>
              <a:rPr lang="de-DE"/>
              <a:t>Spieltheorie</a:t>
            </a:r>
          </a:p>
        </p:txBody>
      </p:sp>
    </p:spTree>
    <p:extLst>
      <p:ext uri="{BB962C8B-B14F-4D97-AF65-F5344CB8AC3E}">
        <p14:creationId xmlns:p14="http://schemas.microsoft.com/office/powerpoint/2010/main" val="391409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168">
        <p159:morph option="byObject"/>
      </p:transition>
    </mc:Choice>
    <mc:Fallback xmlns="">
      <p:transition spd="slow" advTm="21168">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CF561-1AA9-2EAD-0EA7-AA715E4C39C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039D29D-E429-B050-866F-C9F4DE9A025A}"/>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44547838-1291-728F-2260-9F69F9351EFF}"/>
              </a:ext>
            </a:extLst>
          </p:cNvPr>
          <p:cNvSpPr>
            <a:spLocks noGrp="1"/>
          </p:cNvSpPr>
          <p:nvPr>
            <p:ph idx="1"/>
          </p:nvPr>
        </p:nvSpPr>
        <p:spPr/>
        <p:txBody>
          <a:bodyPr>
            <a:normAutofit lnSpcReduction="10000"/>
          </a:bodyPr>
          <a:lstStyle/>
          <a:p>
            <a:r>
              <a:rPr lang="de-DE"/>
              <a:t>Literaturquellen:</a:t>
            </a:r>
          </a:p>
          <a:p>
            <a:pPr lvl="1"/>
            <a:r>
              <a:rPr lang="de-DE"/>
              <a:t>[HSW89] Kurt </a:t>
            </a:r>
            <a:r>
              <a:rPr lang="de-DE" err="1"/>
              <a:t>Hornik</a:t>
            </a:r>
            <a:r>
              <a:rPr lang="de-DE"/>
              <a:t>, Maxwell </a:t>
            </a:r>
            <a:r>
              <a:rPr lang="de-DE" err="1"/>
              <a:t>Stinchcombe</a:t>
            </a:r>
            <a:r>
              <a:rPr lang="de-DE"/>
              <a:t> und </a:t>
            </a:r>
            <a:r>
              <a:rPr lang="de-DE" err="1"/>
              <a:t>Halbert</a:t>
            </a:r>
            <a:r>
              <a:rPr lang="de-DE"/>
              <a:t> White. “</a:t>
            </a:r>
            <a:r>
              <a:rPr lang="de-DE" b="1" err="1"/>
              <a:t>Multilayer</a:t>
            </a:r>
            <a:r>
              <a:rPr lang="de-DE" b="1"/>
              <a:t> </a:t>
            </a:r>
            <a:r>
              <a:rPr lang="de-DE" b="1" err="1"/>
              <a:t>Feedforward</a:t>
            </a:r>
            <a:r>
              <a:rPr lang="de-DE" b="1"/>
              <a:t> Networks Are Universal </a:t>
            </a:r>
            <a:r>
              <a:rPr lang="de-DE" b="1" err="1"/>
              <a:t>Approximators</a:t>
            </a:r>
            <a:r>
              <a:rPr lang="de-DE"/>
              <a:t>”. In: </a:t>
            </a:r>
            <a:r>
              <a:rPr lang="de-DE" err="1"/>
              <a:t>Neural</a:t>
            </a:r>
            <a:r>
              <a:rPr lang="de-DE"/>
              <a:t> Networks 2.5 (1989), S. 359–366. </a:t>
            </a:r>
            <a:r>
              <a:rPr lang="de-DE" err="1"/>
              <a:t>issn</a:t>
            </a:r>
            <a:r>
              <a:rPr lang="de-DE"/>
              <a:t>: 0893-6080.</a:t>
            </a:r>
          </a:p>
          <a:p>
            <a:pPr lvl="1"/>
            <a:r>
              <a:rPr lang="de-DE"/>
              <a:t>[ITW18] Maximilian Ilse, Jakub M. Tomczak und Max Welling. “</a:t>
            </a:r>
            <a:r>
              <a:rPr lang="de-DE" b="1"/>
              <a:t>Attention-</a:t>
            </a:r>
            <a:r>
              <a:rPr lang="de-DE" b="1" err="1"/>
              <a:t>Based</a:t>
            </a:r>
            <a:r>
              <a:rPr lang="de-DE" b="1"/>
              <a:t> Deep Multiple Instance Learning</a:t>
            </a:r>
            <a:r>
              <a:rPr lang="de-DE"/>
              <a:t>”. In: Proceedings </a:t>
            </a:r>
            <a:r>
              <a:rPr lang="de-DE" err="1"/>
              <a:t>of</a:t>
            </a:r>
            <a:r>
              <a:rPr lang="de-DE"/>
              <a:t> </a:t>
            </a:r>
            <a:r>
              <a:rPr lang="de-DE" err="1"/>
              <a:t>the</a:t>
            </a:r>
            <a:r>
              <a:rPr lang="de-DE"/>
              <a:t> 35th International Conference on </a:t>
            </a:r>
            <a:r>
              <a:rPr lang="de-DE" err="1"/>
              <a:t>Machine</a:t>
            </a:r>
            <a:r>
              <a:rPr lang="de-DE"/>
              <a:t> Learning. Hrsg. von Jennifer Dy und Andreas Krause. Bd. 80. Proceedings </a:t>
            </a:r>
            <a:r>
              <a:rPr lang="de-DE" err="1"/>
              <a:t>of</a:t>
            </a:r>
            <a:r>
              <a:rPr lang="de-DE"/>
              <a:t> </a:t>
            </a:r>
            <a:r>
              <a:rPr lang="de-DE" err="1"/>
              <a:t>Machine</a:t>
            </a:r>
            <a:r>
              <a:rPr lang="de-DE"/>
              <a:t> Learning Research. PMLR, 2018, S. 2127–2136.</a:t>
            </a:r>
          </a:p>
          <a:p>
            <a:pPr lvl="1"/>
            <a:r>
              <a:rPr lang="de-DE"/>
              <a:t>[IS15] Sergey </a:t>
            </a:r>
            <a:r>
              <a:rPr lang="de-DE" err="1"/>
              <a:t>Ioffe</a:t>
            </a:r>
            <a:r>
              <a:rPr lang="de-DE"/>
              <a:t> und Christian </a:t>
            </a:r>
            <a:r>
              <a:rPr lang="de-DE" err="1"/>
              <a:t>Szegedy</a:t>
            </a:r>
            <a:r>
              <a:rPr lang="de-DE"/>
              <a:t>. “</a:t>
            </a:r>
            <a:r>
              <a:rPr lang="de-DE" b="1"/>
              <a:t>Batch </a:t>
            </a:r>
            <a:r>
              <a:rPr lang="de-DE" b="1" err="1"/>
              <a:t>Normalization</a:t>
            </a:r>
            <a:r>
              <a:rPr lang="de-DE" b="1"/>
              <a:t>: </a:t>
            </a:r>
            <a:r>
              <a:rPr lang="de-DE" b="1" err="1"/>
              <a:t>Accelerating</a:t>
            </a:r>
            <a:r>
              <a:rPr lang="de-DE" b="1"/>
              <a:t> Deep Network Training </a:t>
            </a:r>
            <a:r>
              <a:rPr lang="de-DE" b="1" err="1"/>
              <a:t>by</a:t>
            </a:r>
            <a:r>
              <a:rPr lang="de-DE" b="1"/>
              <a:t> </a:t>
            </a:r>
            <a:r>
              <a:rPr lang="de-DE" b="1" err="1"/>
              <a:t>Reducing</a:t>
            </a:r>
            <a:r>
              <a:rPr lang="de-DE" b="1"/>
              <a:t> Internal </a:t>
            </a:r>
            <a:r>
              <a:rPr lang="de-DE" b="1" err="1"/>
              <a:t>Covariate</a:t>
            </a:r>
            <a:r>
              <a:rPr lang="de-DE" b="1"/>
              <a:t> Shift</a:t>
            </a:r>
            <a:r>
              <a:rPr lang="de-DE"/>
              <a:t>”. In: Proceedings </a:t>
            </a:r>
            <a:r>
              <a:rPr lang="de-DE" err="1"/>
              <a:t>of</a:t>
            </a:r>
            <a:r>
              <a:rPr lang="de-DE"/>
              <a:t> </a:t>
            </a:r>
            <a:r>
              <a:rPr lang="de-DE" err="1"/>
              <a:t>the</a:t>
            </a:r>
            <a:r>
              <a:rPr lang="de-DE"/>
              <a:t> 32nd International Conference on </a:t>
            </a:r>
            <a:r>
              <a:rPr lang="de-DE" err="1"/>
              <a:t>Machine</a:t>
            </a:r>
            <a:r>
              <a:rPr lang="de-DE"/>
              <a:t> Learning. ICML’15. Lille, France, 2015, S. 448–456.</a:t>
            </a:r>
          </a:p>
        </p:txBody>
      </p:sp>
    </p:spTree>
    <p:extLst>
      <p:ext uri="{BB962C8B-B14F-4D97-AF65-F5344CB8AC3E}">
        <p14:creationId xmlns:p14="http://schemas.microsoft.com/office/powerpoint/2010/main" val="1213828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9DCBA-2132-AB79-7950-A70885FC0C7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5484A36-2D82-AC7B-88D6-6AAD0E2364A8}"/>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3924DC7C-DA78-EC28-C38E-FBE6DF016E4C}"/>
              </a:ext>
            </a:extLst>
          </p:cNvPr>
          <p:cNvSpPr>
            <a:spLocks noGrp="1"/>
          </p:cNvSpPr>
          <p:nvPr>
            <p:ph idx="1"/>
          </p:nvPr>
        </p:nvSpPr>
        <p:spPr/>
        <p:txBody>
          <a:bodyPr>
            <a:normAutofit lnSpcReduction="10000"/>
          </a:bodyPr>
          <a:lstStyle/>
          <a:p>
            <a:r>
              <a:rPr lang="de-DE"/>
              <a:t>Literaturquellen:</a:t>
            </a:r>
          </a:p>
          <a:p>
            <a:pPr lvl="1"/>
            <a:r>
              <a:rPr lang="de-DE"/>
              <a:t>[JM08] Daniel </a:t>
            </a:r>
            <a:r>
              <a:rPr lang="de-DE" err="1"/>
              <a:t>Jurafsky</a:t>
            </a:r>
            <a:r>
              <a:rPr lang="de-DE"/>
              <a:t> und James Martin. </a:t>
            </a:r>
            <a:r>
              <a:rPr lang="de-DE" b="1"/>
              <a:t>Speech and Language Processing: An </a:t>
            </a:r>
            <a:r>
              <a:rPr lang="de-DE" b="1" err="1"/>
              <a:t>Introduction</a:t>
            </a:r>
            <a:r>
              <a:rPr lang="de-DE" b="1"/>
              <a:t> </a:t>
            </a:r>
            <a:r>
              <a:rPr lang="de-DE" b="1" err="1"/>
              <a:t>to</a:t>
            </a:r>
            <a:r>
              <a:rPr lang="de-DE" b="1"/>
              <a:t> Natural Language Processing</a:t>
            </a:r>
            <a:r>
              <a:rPr lang="de-DE"/>
              <a:t>, Computational </a:t>
            </a:r>
            <a:r>
              <a:rPr lang="de-DE" err="1"/>
              <a:t>Linguistics</a:t>
            </a:r>
            <a:r>
              <a:rPr lang="de-DE"/>
              <a:t>, and Speech Recognition. Bd. 2. Pearson, Feb. 2008.</a:t>
            </a:r>
          </a:p>
          <a:p>
            <a:pPr lvl="1"/>
            <a:r>
              <a:rPr lang="de-DE"/>
              <a:t>[Kam+20] </a:t>
            </a:r>
            <a:r>
              <a:rPr lang="de-DE" err="1"/>
              <a:t>Parameswaran</a:t>
            </a:r>
            <a:r>
              <a:rPr lang="de-DE"/>
              <a:t> </a:t>
            </a:r>
            <a:r>
              <a:rPr lang="de-DE" err="1"/>
              <a:t>Kamalaruban</a:t>
            </a:r>
            <a:r>
              <a:rPr lang="de-DE"/>
              <a:t>, </a:t>
            </a:r>
            <a:r>
              <a:rPr lang="de-DE" err="1"/>
              <a:t>Rati</a:t>
            </a:r>
            <a:r>
              <a:rPr lang="de-DE"/>
              <a:t> </a:t>
            </a:r>
            <a:r>
              <a:rPr lang="de-DE" err="1"/>
              <a:t>Devidze</a:t>
            </a:r>
            <a:r>
              <a:rPr lang="de-DE"/>
              <a:t>, </a:t>
            </a:r>
            <a:r>
              <a:rPr lang="de-DE" err="1"/>
              <a:t>Volkan</a:t>
            </a:r>
            <a:r>
              <a:rPr lang="de-DE"/>
              <a:t> </a:t>
            </a:r>
            <a:r>
              <a:rPr lang="de-DE" err="1"/>
              <a:t>Cevher</a:t>
            </a:r>
            <a:r>
              <a:rPr lang="de-DE"/>
              <a:t> und </a:t>
            </a:r>
            <a:r>
              <a:rPr lang="de-DE" err="1"/>
              <a:t>Adish</a:t>
            </a:r>
            <a:r>
              <a:rPr lang="de-DE"/>
              <a:t> </a:t>
            </a:r>
            <a:r>
              <a:rPr lang="de-DE" err="1"/>
              <a:t>Singla</a:t>
            </a:r>
            <a:r>
              <a:rPr lang="de-DE"/>
              <a:t>. </a:t>
            </a:r>
            <a:r>
              <a:rPr lang="de-DE" b="1"/>
              <a:t>Environment Shaping in Reinforcement Learning </a:t>
            </a:r>
            <a:r>
              <a:rPr lang="de-DE" b="1" err="1"/>
              <a:t>Using</a:t>
            </a:r>
            <a:r>
              <a:rPr lang="de-DE" b="1"/>
              <a:t> State </a:t>
            </a:r>
            <a:r>
              <a:rPr lang="de-DE" b="1" err="1"/>
              <a:t>Abstraction</a:t>
            </a:r>
            <a:r>
              <a:rPr lang="de-DE"/>
              <a:t>. 2020. </a:t>
            </a:r>
            <a:r>
              <a:rPr lang="de-DE" err="1"/>
              <a:t>arXiv</a:t>
            </a:r>
            <a:r>
              <a:rPr lang="de-DE"/>
              <a:t>: 2006.13160 [</a:t>
            </a:r>
            <a:r>
              <a:rPr lang="de-DE" err="1"/>
              <a:t>cs.LG</a:t>
            </a:r>
            <a:r>
              <a:rPr lang="de-DE"/>
              <a:t>]. url: https://arxiv.org/abs/2006.13160 (besucht am 09.05.2025).</a:t>
            </a:r>
          </a:p>
          <a:p>
            <a:pPr lvl="1"/>
            <a:r>
              <a:rPr lang="de-DE"/>
              <a:t>[Kar20] Andrej </a:t>
            </a:r>
            <a:r>
              <a:rPr lang="de-DE" err="1"/>
              <a:t>Karpathy</a:t>
            </a:r>
            <a:r>
              <a:rPr lang="de-DE"/>
              <a:t>. </a:t>
            </a:r>
            <a:r>
              <a:rPr lang="de-DE" b="1" err="1"/>
              <a:t>minGPT</a:t>
            </a:r>
            <a:r>
              <a:rPr lang="de-DE" b="1"/>
              <a:t>: A Minimal </a:t>
            </a:r>
            <a:r>
              <a:rPr lang="de-DE" b="1" err="1"/>
              <a:t>PyTorch</a:t>
            </a:r>
            <a:r>
              <a:rPr lang="de-DE" b="1"/>
              <a:t> Re-Implementation </a:t>
            </a:r>
            <a:r>
              <a:rPr lang="de-DE" b="1" err="1"/>
              <a:t>of</a:t>
            </a:r>
            <a:r>
              <a:rPr lang="de-DE" b="1"/>
              <a:t> </a:t>
            </a:r>
            <a:r>
              <a:rPr lang="de-DE" b="1" err="1"/>
              <a:t>the</a:t>
            </a:r>
            <a:r>
              <a:rPr lang="de-DE" b="1"/>
              <a:t> OpenAI GPT (Generative </a:t>
            </a:r>
            <a:r>
              <a:rPr lang="de-DE" b="1" err="1"/>
              <a:t>Pretrained</a:t>
            </a:r>
            <a:r>
              <a:rPr lang="de-DE" b="1"/>
              <a:t> Transformer) Training</a:t>
            </a:r>
            <a:r>
              <a:rPr lang="de-DE"/>
              <a:t>. GitHub </a:t>
            </a:r>
            <a:r>
              <a:rPr lang="de-DE" err="1"/>
              <a:t>repository</a:t>
            </a:r>
            <a:r>
              <a:rPr lang="de-DE"/>
              <a:t>. 2020. url: https://github.com/karpathy/minGPT (besucht am 09.05.2025).</a:t>
            </a:r>
          </a:p>
        </p:txBody>
      </p:sp>
    </p:spTree>
    <p:extLst>
      <p:ext uri="{BB962C8B-B14F-4D97-AF65-F5344CB8AC3E}">
        <p14:creationId xmlns:p14="http://schemas.microsoft.com/office/powerpoint/2010/main" val="4147889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E554A-84CC-BA4F-8F2D-7124021650F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D26270-7E8C-5F1A-A72C-E874EA78345D}"/>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893927DE-6B66-AD39-4789-DC878D737EE5}"/>
              </a:ext>
            </a:extLst>
          </p:cNvPr>
          <p:cNvSpPr>
            <a:spLocks noGrp="1"/>
          </p:cNvSpPr>
          <p:nvPr>
            <p:ph idx="1"/>
          </p:nvPr>
        </p:nvSpPr>
        <p:spPr/>
        <p:txBody>
          <a:bodyPr>
            <a:normAutofit/>
          </a:bodyPr>
          <a:lstStyle/>
          <a:p>
            <a:r>
              <a:rPr lang="de-DE"/>
              <a:t>Literaturquellen:</a:t>
            </a:r>
          </a:p>
          <a:p>
            <a:pPr lvl="1"/>
            <a:r>
              <a:rPr lang="de-DE"/>
              <a:t>[KB15] </a:t>
            </a:r>
            <a:r>
              <a:rPr lang="de-DE" err="1"/>
              <a:t>Diederik</a:t>
            </a:r>
            <a:r>
              <a:rPr lang="de-DE"/>
              <a:t> P. </a:t>
            </a:r>
            <a:r>
              <a:rPr lang="de-DE" err="1"/>
              <a:t>Kingma</a:t>
            </a:r>
            <a:r>
              <a:rPr lang="de-DE"/>
              <a:t> und Jimmy Ba. “</a:t>
            </a:r>
            <a:r>
              <a:rPr lang="de-DE" b="1"/>
              <a:t>Adam: A Method </a:t>
            </a:r>
            <a:r>
              <a:rPr lang="de-DE" b="1" err="1"/>
              <a:t>for</a:t>
            </a:r>
            <a:r>
              <a:rPr lang="de-DE" b="1"/>
              <a:t> </a:t>
            </a:r>
            <a:r>
              <a:rPr lang="de-DE" b="1" err="1"/>
              <a:t>Stochastic</a:t>
            </a:r>
            <a:r>
              <a:rPr lang="de-DE" b="1"/>
              <a:t> </a:t>
            </a:r>
            <a:r>
              <a:rPr lang="de-DE" b="1" err="1"/>
              <a:t>Optimization</a:t>
            </a:r>
            <a:r>
              <a:rPr lang="de-DE"/>
              <a:t>”. In: International Conference on Learning </a:t>
            </a:r>
            <a:r>
              <a:rPr lang="de-DE" err="1"/>
              <a:t>Representations</a:t>
            </a:r>
            <a:r>
              <a:rPr lang="de-DE"/>
              <a:t> (ICLR). 2015.</a:t>
            </a:r>
          </a:p>
          <a:p>
            <a:pPr lvl="1"/>
            <a:r>
              <a:rPr lang="de-DE"/>
              <a:t>[Kit+24] Haruka Kita, </a:t>
            </a:r>
            <a:r>
              <a:rPr lang="de-DE" err="1"/>
              <a:t>Sotetsu</a:t>
            </a:r>
            <a:r>
              <a:rPr lang="de-DE"/>
              <a:t> </a:t>
            </a:r>
            <a:r>
              <a:rPr lang="de-DE" err="1"/>
              <a:t>Koyamada</a:t>
            </a:r>
            <a:r>
              <a:rPr lang="de-DE"/>
              <a:t>, </a:t>
            </a:r>
            <a:r>
              <a:rPr lang="de-DE" err="1"/>
              <a:t>Yotaro</a:t>
            </a:r>
            <a:r>
              <a:rPr lang="de-DE"/>
              <a:t> Yamaguchi und Shin Ishii. “</a:t>
            </a:r>
            <a:r>
              <a:rPr lang="de-DE" b="1"/>
              <a:t>A Simple, Solid, and </a:t>
            </a:r>
            <a:r>
              <a:rPr lang="de-DE" b="1" err="1"/>
              <a:t>Reproducible</a:t>
            </a:r>
            <a:r>
              <a:rPr lang="de-DE" b="1"/>
              <a:t> Baseline </a:t>
            </a:r>
            <a:r>
              <a:rPr lang="de-DE" b="1" err="1"/>
              <a:t>for</a:t>
            </a:r>
            <a:r>
              <a:rPr lang="de-DE" b="1"/>
              <a:t> Bridge </a:t>
            </a:r>
            <a:r>
              <a:rPr lang="de-DE" b="1" err="1"/>
              <a:t>Bidding</a:t>
            </a:r>
            <a:r>
              <a:rPr lang="de-DE" b="1"/>
              <a:t> AI</a:t>
            </a:r>
            <a:r>
              <a:rPr lang="de-DE"/>
              <a:t>”. In: 2024 IEEE Conference on Games (</a:t>
            </a:r>
            <a:r>
              <a:rPr lang="de-DE" err="1"/>
              <a:t>CoG</a:t>
            </a:r>
            <a:r>
              <a:rPr lang="de-DE"/>
              <a:t>). 2024, S. 1–4. </a:t>
            </a:r>
            <a:r>
              <a:rPr lang="de-DE" err="1"/>
              <a:t>doi</a:t>
            </a:r>
            <a:r>
              <a:rPr lang="de-DE"/>
              <a:t>: 10.1109/CoG60054.2024.10645547.</a:t>
            </a:r>
          </a:p>
          <a:p>
            <a:pPr lvl="1"/>
            <a:r>
              <a:rPr lang="de-DE"/>
              <a:t>[KN23] Steve </a:t>
            </a:r>
            <a:r>
              <a:rPr lang="de-DE" err="1"/>
              <a:t>Klabnik</a:t>
            </a:r>
            <a:r>
              <a:rPr lang="de-DE"/>
              <a:t> und Carol Nichols. </a:t>
            </a:r>
            <a:r>
              <a:rPr lang="de-DE" b="1"/>
              <a:t>The Rust </a:t>
            </a:r>
            <a:r>
              <a:rPr lang="de-DE" b="1" err="1"/>
              <a:t>Programming</a:t>
            </a:r>
            <a:r>
              <a:rPr lang="de-DE" b="1"/>
              <a:t> Language</a:t>
            </a:r>
            <a:r>
              <a:rPr lang="de-DE"/>
              <a:t>. 2nd </a:t>
            </a:r>
            <a:r>
              <a:rPr lang="de-DE" err="1"/>
              <a:t>edition</a:t>
            </a:r>
            <a:r>
              <a:rPr lang="de-DE"/>
              <a:t>. San Francisco: </a:t>
            </a:r>
            <a:r>
              <a:rPr lang="de-DE" err="1"/>
              <a:t>No</a:t>
            </a:r>
            <a:r>
              <a:rPr lang="de-DE"/>
              <a:t> </a:t>
            </a:r>
            <a:r>
              <a:rPr lang="de-DE" err="1"/>
              <a:t>Starch</a:t>
            </a:r>
            <a:r>
              <a:rPr lang="de-DE"/>
              <a:t> Press, 2023. 527 S.</a:t>
            </a:r>
          </a:p>
        </p:txBody>
      </p:sp>
    </p:spTree>
    <p:extLst>
      <p:ext uri="{BB962C8B-B14F-4D97-AF65-F5344CB8AC3E}">
        <p14:creationId xmlns:p14="http://schemas.microsoft.com/office/powerpoint/2010/main" val="1209345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A1741-CDDA-8BC3-B77D-C6556818ED7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2BFDE1D-70B1-F412-FA7E-BC3F5DD828F7}"/>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36F3C8CD-8209-DD8E-7F10-1230F3AFD442}"/>
              </a:ext>
            </a:extLst>
          </p:cNvPr>
          <p:cNvSpPr>
            <a:spLocks noGrp="1"/>
          </p:cNvSpPr>
          <p:nvPr>
            <p:ph idx="1"/>
          </p:nvPr>
        </p:nvSpPr>
        <p:spPr/>
        <p:txBody>
          <a:bodyPr>
            <a:normAutofit fontScale="92500"/>
          </a:bodyPr>
          <a:lstStyle/>
          <a:p>
            <a:r>
              <a:rPr lang="de-DE"/>
              <a:t>Literaturquellen:</a:t>
            </a:r>
          </a:p>
          <a:p>
            <a:pPr lvl="1"/>
            <a:r>
              <a:rPr lang="de-DE"/>
              <a:t>[KS06] </a:t>
            </a:r>
            <a:r>
              <a:rPr lang="de-DE" err="1"/>
              <a:t>Levente</a:t>
            </a:r>
            <a:r>
              <a:rPr lang="de-DE"/>
              <a:t> Kocsis und Csaba </a:t>
            </a:r>
            <a:r>
              <a:rPr lang="de-DE" err="1"/>
              <a:t>Szepesvári</a:t>
            </a:r>
            <a:r>
              <a:rPr lang="de-DE"/>
              <a:t>. “</a:t>
            </a:r>
            <a:r>
              <a:rPr lang="de-DE" b="1"/>
              <a:t>Bandit-</a:t>
            </a:r>
            <a:r>
              <a:rPr lang="de-DE" b="1" err="1"/>
              <a:t>Based</a:t>
            </a:r>
            <a:r>
              <a:rPr lang="de-DE" b="1"/>
              <a:t> Monte Carlo </a:t>
            </a:r>
            <a:r>
              <a:rPr lang="de-DE" b="1" err="1"/>
              <a:t>Planning</a:t>
            </a:r>
            <a:r>
              <a:rPr lang="de-DE"/>
              <a:t>”. In: </a:t>
            </a:r>
            <a:r>
              <a:rPr lang="de-DE" err="1"/>
              <a:t>Machine</a:t>
            </a:r>
            <a:r>
              <a:rPr lang="de-DE"/>
              <a:t> Learning: ECML 2006. Hrsg. von Johannes </a:t>
            </a:r>
            <a:r>
              <a:rPr lang="de-DE" err="1"/>
              <a:t>Fürnkranz</a:t>
            </a:r>
            <a:r>
              <a:rPr lang="de-DE"/>
              <a:t>, Tobias Scheffer und Myra </a:t>
            </a:r>
            <a:r>
              <a:rPr lang="de-DE" err="1"/>
              <a:t>Spiliopoulou</a:t>
            </a:r>
            <a:r>
              <a:rPr lang="de-DE"/>
              <a:t>. </a:t>
            </a:r>
            <a:r>
              <a:rPr lang="de-DE" err="1"/>
              <a:t>Lecture</a:t>
            </a:r>
            <a:r>
              <a:rPr lang="de-DE"/>
              <a:t> Notes in Computer Science. Berlin, Heidelberg: Springer Berlin Heidelberg, 2006, S. 282–293. </a:t>
            </a:r>
            <a:r>
              <a:rPr lang="de-DE" err="1"/>
              <a:t>isbn</a:t>
            </a:r>
            <a:r>
              <a:rPr lang="de-DE"/>
              <a:t>: 978-3-540-45375-8. </a:t>
            </a:r>
            <a:r>
              <a:rPr lang="de-DE" err="1"/>
              <a:t>doi</a:t>
            </a:r>
            <a:r>
              <a:rPr lang="de-DE"/>
              <a:t>: 10.1007/11871842_29.</a:t>
            </a:r>
          </a:p>
          <a:p>
            <a:pPr lvl="1"/>
            <a:r>
              <a:rPr lang="de-DE"/>
              <a:t>[KSW06] </a:t>
            </a:r>
            <a:r>
              <a:rPr lang="de-DE" err="1"/>
              <a:t>Levente</a:t>
            </a:r>
            <a:r>
              <a:rPr lang="de-DE"/>
              <a:t> Kocsis, Csaba </a:t>
            </a:r>
            <a:r>
              <a:rPr lang="de-DE" err="1"/>
              <a:t>Szepesvári</a:t>
            </a:r>
            <a:r>
              <a:rPr lang="de-DE"/>
              <a:t> und Jan </a:t>
            </a:r>
            <a:r>
              <a:rPr lang="de-DE" err="1"/>
              <a:t>Willemson</a:t>
            </a:r>
            <a:r>
              <a:rPr lang="de-DE" b="1"/>
              <a:t>. </a:t>
            </a:r>
            <a:r>
              <a:rPr lang="de-DE" b="1" err="1"/>
              <a:t>Improved</a:t>
            </a:r>
            <a:r>
              <a:rPr lang="de-DE" b="1"/>
              <a:t> Monte-Carlo Search</a:t>
            </a:r>
            <a:r>
              <a:rPr lang="de-DE"/>
              <a:t>. Techn. </a:t>
            </a:r>
            <a:r>
              <a:rPr lang="de-DE" err="1"/>
              <a:t>Ber</a:t>
            </a:r>
            <a:r>
              <a:rPr lang="de-DE"/>
              <a:t>. University </a:t>
            </a:r>
            <a:r>
              <a:rPr lang="de-DE" err="1"/>
              <a:t>of</a:t>
            </a:r>
            <a:r>
              <a:rPr lang="de-DE"/>
              <a:t> Tartu, Estonia, 2006. url: https://old.sztaki.hu/~szcsaba/papers/cg06-ext.pdf (besucht am 09.05.2025).</a:t>
            </a:r>
          </a:p>
          <a:p>
            <a:pPr lvl="1"/>
            <a:r>
              <a:rPr lang="de-DE"/>
              <a:t>[Kuh51] Harold W. Kuhn. “</a:t>
            </a:r>
            <a:r>
              <a:rPr lang="de-DE" b="1"/>
              <a:t>A </a:t>
            </a:r>
            <a:r>
              <a:rPr lang="de-DE" b="1" err="1"/>
              <a:t>Simplified</a:t>
            </a:r>
            <a:r>
              <a:rPr lang="de-DE" b="1"/>
              <a:t> </a:t>
            </a:r>
            <a:r>
              <a:rPr lang="de-DE" b="1" err="1"/>
              <a:t>Two</a:t>
            </a:r>
            <a:r>
              <a:rPr lang="de-DE" b="1"/>
              <a:t>-Person Poker</a:t>
            </a:r>
            <a:r>
              <a:rPr lang="de-DE"/>
              <a:t>”. In: </a:t>
            </a:r>
            <a:r>
              <a:rPr lang="de-DE" err="1"/>
              <a:t>Contributions</a:t>
            </a:r>
            <a:r>
              <a:rPr lang="de-DE"/>
              <a:t> </a:t>
            </a:r>
            <a:r>
              <a:rPr lang="de-DE" err="1"/>
              <a:t>to</a:t>
            </a:r>
            <a:r>
              <a:rPr lang="de-DE"/>
              <a:t> </a:t>
            </a:r>
            <a:r>
              <a:rPr lang="de-DE" err="1"/>
              <a:t>the</a:t>
            </a:r>
            <a:r>
              <a:rPr lang="de-DE"/>
              <a:t> Theory </a:t>
            </a:r>
            <a:r>
              <a:rPr lang="de-DE" err="1"/>
              <a:t>of</a:t>
            </a:r>
            <a:r>
              <a:rPr lang="de-DE"/>
              <a:t> Games (AM-24), Volume I. Hrsg. von Harold W. Kuhn und Albert W. Tucker. Princeton University Press, 1951, S. 97–104. </a:t>
            </a:r>
            <a:r>
              <a:rPr lang="de-DE" err="1"/>
              <a:t>isbn</a:t>
            </a:r>
            <a:r>
              <a:rPr lang="de-DE"/>
              <a:t>: 978-1-4008-8172-7. </a:t>
            </a:r>
            <a:r>
              <a:rPr lang="de-DE" err="1"/>
              <a:t>doi</a:t>
            </a:r>
            <a:r>
              <a:rPr lang="de-DE"/>
              <a:t>: 10.1515/9781400881727-010.</a:t>
            </a:r>
          </a:p>
        </p:txBody>
      </p:sp>
    </p:spTree>
    <p:extLst>
      <p:ext uri="{BB962C8B-B14F-4D97-AF65-F5344CB8AC3E}">
        <p14:creationId xmlns:p14="http://schemas.microsoft.com/office/powerpoint/2010/main" val="3864563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EA361-3323-F0D7-4577-70573921E8A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BD8F2E-9BB6-394B-4C28-4FA57148DD96}"/>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916D66F7-3103-2460-69D1-EE4E1D9AEDE6}"/>
              </a:ext>
            </a:extLst>
          </p:cNvPr>
          <p:cNvSpPr>
            <a:spLocks noGrp="1"/>
          </p:cNvSpPr>
          <p:nvPr>
            <p:ph idx="1"/>
          </p:nvPr>
        </p:nvSpPr>
        <p:spPr/>
        <p:txBody>
          <a:bodyPr>
            <a:normAutofit fontScale="92500"/>
          </a:bodyPr>
          <a:lstStyle/>
          <a:p>
            <a:r>
              <a:rPr lang="de-DE"/>
              <a:t>Literaturquellen:</a:t>
            </a:r>
          </a:p>
          <a:p>
            <a:pPr lvl="1"/>
            <a:r>
              <a:rPr lang="de-DE"/>
              <a:t>[Kuh53] Harold W. Kuhn. “</a:t>
            </a:r>
            <a:r>
              <a:rPr lang="de-DE" b="1"/>
              <a:t>Extensive Games and </a:t>
            </a:r>
            <a:r>
              <a:rPr lang="de-DE" b="1" err="1"/>
              <a:t>the</a:t>
            </a:r>
            <a:r>
              <a:rPr lang="de-DE" b="1"/>
              <a:t> Problem </a:t>
            </a:r>
            <a:r>
              <a:rPr lang="de-DE" b="1" err="1"/>
              <a:t>of</a:t>
            </a:r>
            <a:r>
              <a:rPr lang="de-DE" b="1"/>
              <a:t> Information</a:t>
            </a:r>
            <a:r>
              <a:rPr lang="de-DE"/>
              <a:t>”. In: </a:t>
            </a:r>
            <a:r>
              <a:rPr lang="de-DE" err="1"/>
              <a:t>Contributions</a:t>
            </a:r>
            <a:r>
              <a:rPr lang="de-DE"/>
              <a:t> </a:t>
            </a:r>
            <a:r>
              <a:rPr lang="de-DE" err="1"/>
              <a:t>to</a:t>
            </a:r>
            <a:r>
              <a:rPr lang="de-DE"/>
              <a:t> </a:t>
            </a:r>
            <a:r>
              <a:rPr lang="de-DE" err="1"/>
              <a:t>the</a:t>
            </a:r>
            <a:r>
              <a:rPr lang="de-DE"/>
              <a:t> Theory </a:t>
            </a:r>
            <a:r>
              <a:rPr lang="de-DE" err="1"/>
              <a:t>of</a:t>
            </a:r>
            <a:r>
              <a:rPr lang="de-DE"/>
              <a:t> Games (AM-28), Volume II. Hrsg. von Harold W. Kuhn und Albert W. Tucker. Princeton University Press, 1953, S. 193–216. </a:t>
            </a:r>
            <a:r>
              <a:rPr lang="de-DE" err="1"/>
              <a:t>isbn</a:t>
            </a:r>
            <a:r>
              <a:rPr lang="de-DE"/>
              <a:t>: 978-1-4008-8197-0. </a:t>
            </a:r>
            <a:r>
              <a:rPr lang="de-DE" err="1"/>
              <a:t>doi</a:t>
            </a:r>
            <a:r>
              <a:rPr lang="de-DE"/>
              <a:t>: 10.1515/9781400881970-012.</a:t>
            </a:r>
          </a:p>
          <a:p>
            <a:pPr lvl="1"/>
            <a:r>
              <a:rPr lang="de-DE"/>
              <a:t>[Lan+09] Marc </a:t>
            </a:r>
            <a:r>
              <a:rPr lang="de-DE" err="1"/>
              <a:t>Lanctot</a:t>
            </a:r>
            <a:r>
              <a:rPr lang="de-DE"/>
              <a:t>, Kevin Waugh, Martin </a:t>
            </a:r>
            <a:r>
              <a:rPr lang="de-DE" err="1"/>
              <a:t>Zinkevich</a:t>
            </a:r>
            <a:r>
              <a:rPr lang="de-DE"/>
              <a:t> und Michael Bowling. “</a:t>
            </a:r>
            <a:r>
              <a:rPr lang="de-DE" b="1"/>
              <a:t>Monte Carlo Sampling </a:t>
            </a:r>
            <a:r>
              <a:rPr lang="de-DE" b="1" err="1"/>
              <a:t>for</a:t>
            </a:r>
            <a:r>
              <a:rPr lang="de-DE" b="1"/>
              <a:t> </a:t>
            </a:r>
            <a:r>
              <a:rPr lang="de-DE" b="1" err="1"/>
              <a:t>Regret</a:t>
            </a:r>
            <a:r>
              <a:rPr lang="de-DE" b="1"/>
              <a:t> </a:t>
            </a:r>
            <a:r>
              <a:rPr lang="de-DE" b="1" err="1"/>
              <a:t>Minimization</a:t>
            </a:r>
            <a:r>
              <a:rPr lang="de-DE" b="1"/>
              <a:t> in Extensive Games</a:t>
            </a:r>
            <a:r>
              <a:rPr lang="de-DE"/>
              <a:t>”. In: </a:t>
            </a:r>
            <a:r>
              <a:rPr lang="de-DE" err="1"/>
              <a:t>Advances</a:t>
            </a:r>
            <a:r>
              <a:rPr lang="de-DE"/>
              <a:t> in </a:t>
            </a:r>
            <a:r>
              <a:rPr lang="de-DE" err="1"/>
              <a:t>Neural</a:t>
            </a:r>
            <a:r>
              <a:rPr lang="de-DE"/>
              <a:t> Information Processing Systems. Hrsg. von Y. Bengio, D. Schuurmans, J. </a:t>
            </a:r>
            <a:r>
              <a:rPr lang="de-DE" err="1"/>
              <a:t>Lafferty</a:t>
            </a:r>
            <a:r>
              <a:rPr lang="de-DE"/>
              <a:t>, C. Williams und A. </a:t>
            </a:r>
            <a:r>
              <a:rPr lang="de-DE" err="1"/>
              <a:t>Culotta</a:t>
            </a:r>
            <a:r>
              <a:rPr lang="de-DE"/>
              <a:t>. Bd. 22. Curran Associates, Inc., 2009.</a:t>
            </a:r>
          </a:p>
          <a:p>
            <a:pPr lvl="1"/>
            <a:r>
              <a:rPr lang="de-DE"/>
              <a:t>[Lan+19] Marc </a:t>
            </a:r>
            <a:r>
              <a:rPr lang="de-DE" err="1"/>
              <a:t>Lanctot</a:t>
            </a:r>
            <a:r>
              <a:rPr lang="de-DE"/>
              <a:t> u. a. </a:t>
            </a:r>
            <a:r>
              <a:rPr lang="de-DE" b="1" err="1"/>
              <a:t>OpenSpiel</a:t>
            </a:r>
            <a:r>
              <a:rPr lang="de-DE" b="1"/>
              <a:t>: A Framework </a:t>
            </a:r>
            <a:r>
              <a:rPr lang="de-DE" b="1" err="1"/>
              <a:t>for</a:t>
            </a:r>
            <a:r>
              <a:rPr lang="de-DE" b="1"/>
              <a:t> Reinforcement Learning in Games</a:t>
            </a:r>
            <a:r>
              <a:rPr lang="de-DE"/>
              <a:t>. 2019. </a:t>
            </a:r>
            <a:r>
              <a:rPr lang="de-DE" err="1"/>
              <a:t>arXiv</a:t>
            </a:r>
            <a:r>
              <a:rPr lang="de-DE"/>
              <a:t>: 1908.09453 [</a:t>
            </a:r>
            <a:r>
              <a:rPr lang="de-DE" err="1"/>
              <a:t>cs.LG</a:t>
            </a:r>
            <a:r>
              <a:rPr lang="de-DE"/>
              <a:t>]. url: https://arxiv.org/abs/1908.09453.</a:t>
            </a:r>
          </a:p>
        </p:txBody>
      </p:sp>
    </p:spTree>
    <p:extLst>
      <p:ext uri="{BB962C8B-B14F-4D97-AF65-F5344CB8AC3E}">
        <p14:creationId xmlns:p14="http://schemas.microsoft.com/office/powerpoint/2010/main" val="709288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EBAC4-69D4-3614-FDAF-BBE75204C61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1542346-DF24-5470-17C9-B959E84572C9}"/>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63BF8426-1678-C938-31D6-038F6B6CB7A9}"/>
              </a:ext>
            </a:extLst>
          </p:cNvPr>
          <p:cNvSpPr>
            <a:spLocks noGrp="1"/>
          </p:cNvSpPr>
          <p:nvPr>
            <p:ph idx="1"/>
          </p:nvPr>
        </p:nvSpPr>
        <p:spPr/>
        <p:txBody>
          <a:bodyPr>
            <a:normAutofit lnSpcReduction="10000"/>
          </a:bodyPr>
          <a:lstStyle/>
          <a:p>
            <a:r>
              <a:rPr lang="de-DE"/>
              <a:t>Literaturquellen:</a:t>
            </a:r>
          </a:p>
          <a:p>
            <a:pPr lvl="1"/>
            <a:r>
              <a:rPr lang="de-DE"/>
              <a:t>[Lev89] David Levy. “</a:t>
            </a:r>
            <a:r>
              <a:rPr lang="de-DE" b="1"/>
              <a:t>The Million Pound Bridge </a:t>
            </a:r>
            <a:r>
              <a:rPr lang="de-DE" b="1" err="1"/>
              <a:t>Program</a:t>
            </a:r>
            <a:r>
              <a:rPr lang="de-DE"/>
              <a:t>”. In: </a:t>
            </a:r>
            <a:r>
              <a:rPr lang="de-DE" err="1"/>
              <a:t>Heuristic</a:t>
            </a:r>
            <a:r>
              <a:rPr lang="de-DE"/>
              <a:t> </a:t>
            </a:r>
            <a:r>
              <a:rPr lang="de-DE" err="1"/>
              <a:t>Programming</a:t>
            </a:r>
            <a:r>
              <a:rPr lang="de-DE"/>
              <a:t> in </a:t>
            </a:r>
            <a:r>
              <a:rPr lang="de-DE" err="1"/>
              <a:t>Artificial</a:t>
            </a:r>
            <a:r>
              <a:rPr lang="de-DE"/>
              <a:t> </a:t>
            </a:r>
            <a:r>
              <a:rPr lang="de-DE" err="1"/>
              <a:t>Intelligence</a:t>
            </a:r>
            <a:r>
              <a:rPr lang="de-DE"/>
              <a:t>. Ellis </a:t>
            </a:r>
            <a:r>
              <a:rPr lang="de-DE" err="1"/>
              <a:t>Horwood</a:t>
            </a:r>
            <a:r>
              <a:rPr lang="de-DE"/>
              <a:t>, 1989.</a:t>
            </a:r>
          </a:p>
          <a:p>
            <a:pPr lvl="1"/>
            <a:r>
              <a:rPr lang="de-DE"/>
              <a:t>[Li+18] Hao Li, Zheng </a:t>
            </a:r>
            <a:r>
              <a:rPr lang="de-DE" err="1"/>
              <a:t>Xu</a:t>
            </a:r>
            <a:r>
              <a:rPr lang="de-DE"/>
              <a:t>, Gavin Taylor, Christoph Studer und Tom Goldstein. “</a:t>
            </a:r>
            <a:r>
              <a:rPr lang="de-DE" b="1" err="1"/>
              <a:t>Visualizing</a:t>
            </a:r>
            <a:r>
              <a:rPr lang="de-DE" b="1"/>
              <a:t> </a:t>
            </a:r>
            <a:r>
              <a:rPr lang="de-DE" b="1" err="1"/>
              <a:t>the</a:t>
            </a:r>
            <a:r>
              <a:rPr lang="de-DE" b="1"/>
              <a:t> Loss Landscape </a:t>
            </a:r>
            <a:r>
              <a:rPr lang="de-DE" b="1" err="1"/>
              <a:t>of</a:t>
            </a:r>
            <a:r>
              <a:rPr lang="de-DE" b="1"/>
              <a:t> </a:t>
            </a:r>
            <a:r>
              <a:rPr lang="de-DE" b="1" err="1"/>
              <a:t>Neural</a:t>
            </a:r>
            <a:r>
              <a:rPr lang="de-DE" b="1"/>
              <a:t> Networks</a:t>
            </a:r>
            <a:r>
              <a:rPr lang="de-DE"/>
              <a:t>”. In: Proceedings </a:t>
            </a:r>
            <a:r>
              <a:rPr lang="de-DE" err="1"/>
              <a:t>of</a:t>
            </a:r>
            <a:r>
              <a:rPr lang="de-DE"/>
              <a:t> </a:t>
            </a:r>
            <a:r>
              <a:rPr lang="de-DE" err="1"/>
              <a:t>the</a:t>
            </a:r>
            <a:r>
              <a:rPr lang="de-DE"/>
              <a:t> 32nd International Conference on </a:t>
            </a:r>
            <a:r>
              <a:rPr lang="de-DE" err="1"/>
              <a:t>Neural</a:t>
            </a:r>
            <a:r>
              <a:rPr lang="de-DE"/>
              <a:t> Information Processing Systems. NIPS’18. Curran Associates Inc., 2018, S. 6391–6401.</a:t>
            </a:r>
          </a:p>
          <a:p>
            <a:pPr lvl="1"/>
            <a:r>
              <a:rPr lang="de-DE"/>
              <a:t>[Lon+10] Jeffrey Long, Nathan R. </a:t>
            </a:r>
            <a:r>
              <a:rPr lang="de-DE" err="1"/>
              <a:t>Sturtevant</a:t>
            </a:r>
            <a:r>
              <a:rPr lang="de-DE"/>
              <a:t>, Michael Buro und Timothy </a:t>
            </a:r>
            <a:r>
              <a:rPr lang="de-DE" err="1"/>
              <a:t>Furtak</a:t>
            </a:r>
            <a:r>
              <a:rPr lang="de-DE"/>
              <a:t>. “</a:t>
            </a:r>
            <a:r>
              <a:rPr lang="de-DE" b="1"/>
              <a:t>Understanding </a:t>
            </a:r>
            <a:r>
              <a:rPr lang="de-DE" b="1" err="1"/>
              <a:t>the</a:t>
            </a:r>
            <a:r>
              <a:rPr lang="de-DE" b="1"/>
              <a:t> </a:t>
            </a:r>
            <a:r>
              <a:rPr lang="de-DE" b="1" err="1"/>
              <a:t>Success</a:t>
            </a:r>
            <a:r>
              <a:rPr lang="de-DE" b="1"/>
              <a:t> </a:t>
            </a:r>
            <a:r>
              <a:rPr lang="de-DE" b="1" err="1"/>
              <a:t>of</a:t>
            </a:r>
            <a:r>
              <a:rPr lang="de-DE" b="1"/>
              <a:t> </a:t>
            </a:r>
            <a:r>
              <a:rPr lang="de-DE" b="1" err="1"/>
              <a:t>Perfect</a:t>
            </a:r>
            <a:r>
              <a:rPr lang="de-DE" b="1"/>
              <a:t> Information Monte Carlo Sampling in Game </a:t>
            </a:r>
            <a:r>
              <a:rPr lang="de-DE" b="1" err="1"/>
              <a:t>Tree</a:t>
            </a:r>
            <a:r>
              <a:rPr lang="de-DE" b="1"/>
              <a:t> Search</a:t>
            </a:r>
            <a:r>
              <a:rPr lang="de-DE"/>
              <a:t>”. In: Proceedings </a:t>
            </a:r>
            <a:r>
              <a:rPr lang="de-DE" err="1"/>
              <a:t>of</a:t>
            </a:r>
            <a:r>
              <a:rPr lang="de-DE"/>
              <a:t> </a:t>
            </a:r>
            <a:r>
              <a:rPr lang="de-DE" err="1"/>
              <a:t>the</a:t>
            </a:r>
            <a:r>
              <a:rPr lang="de-DE"/>
              <a:t> Twenty-</a:t>
            </a:r>
            <a:r>
              <a:rPr lang="de-DE" err="1"/>
              <a:t>Fourth</a:t>
            </a:r>
            <a:r>
              <a:rPr lang="de-DE"/>
              <a:t> AAAI Conference on </a:t>
            </a:r>
            <a:r>
              <a:rPr lang="de-DE" err="1"/>
              <a:t>Artificial</a:t>
            </a:r>
            <a:r>
              <a:rPr lang="de-DE"/>
              <a:t> </a:t>
            </a:r>
            <a:r>
              <a:rPr lang="de-DE" err="1"/>
              <a:t>Intelligence</a:t>
            </a:r>
            <a:r>
              <a:rPr lang="de-DE"/>
              <a:t> (AAAI-10). AAAI Press, 2010, S. 134–140.</a:t>
            </a:r>
          </a:p>
        </p:txBody>
      </p:sp>
    </p:spTree>
    <p:extLst>
      <p:ext uri="{BB962C8B-B14F-4D97-AF65-F5344CB8AC3E}">
        <p14:creationId xmlns:p14="http://schemas.microsoft.com/office/powerpoint/2010/main" val="1802951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AE37-45C1-68C8-FB86-457C9D7AC43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EB95567-13FF-095A-BF44-03C03645A12C}"/>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F44B6CD9-3BD7-643D-5272-F65BE6B07FE1}"/>
              </a:ext>
            </a:extLst>
          </p:cNvPr>
          <p:cNvSpPr>
            <a:spLocks noGrp="1"/>
          </p:cNvSpPr>
          <p:nvPr>
            <p:ph idx="1"/>
          </p:nvPr>
        </p:nvSpPr>
        <p:spPr/>
        <p:txBody>
          <a:bodyPr>
            <a:normAutofit/>
          </a:bodyPr>
          <a:lstStyle/>
          <a:p>
            <a:r>
              <a:rPr lang="de-DE"/>
              <a:t>Literaturquellen:</a:t>
            </a:r>
          </a:p>
          <a:p>
            <a:pPr lvl="1"/>
            <a:r>
              <a:rPr lang="de-DE"/>
              <a:t>[MSZ20] Michael B. </a:t>
            </a:r>
            <a:r>
              <a:rPr lang="de-DE" err="1"/>
              <a:t>Maschler</a:t>
            </a:r>
            <a:r>
              <a:rPr lang="de-DE"/>
              <a:t>, </a:t>
            </a:r>
            <a:r>
              <a:rPr lang="de-DE" err="1"/>
              <a:t>Eilon</a:t>
            </a:r>
            <a:r>
              <a:rPr lang="de-DE"/>
              <a:t> </a:t>
            </a:r>
            <a:r>
              <a:rPr lang="de-DE" err="1"/>
              <a:t>Solan</a:t>
            </a:r>
            <a:r>
              <a:rPr lang="de-DE"/>
              <a:t> und </a:t>
            </a:r>
            <a:r>
              <a:rPr lang="de-DE" err="1"/>
              <a:t>Shmuel</a:t>
            </a:r>
            <a:r>
              <a:rPr lang="de-DE"/>
              <a:t> Zamir. </a:t>
            </a:r>
            <a:r>
              <a:rPr lang="de-DE" b="1"/>
              <a:t>Game Theory</a:t>
            </a:r>
            <a:r>
              <a:rPr lang="de-DE"/>
              <a:t>. Second Edition. Cambridge: Cambridge University Press, 2020. </a:t>
            </a:r>
            <a:r>
              <a:rPr lang="de-DE" err="1"/>
              <a:t>isbn</a:t>
            </a:r>
            <a:r>
              <a:rPr lang="de-DE"/>
              <a:t>: 9781108493451.</a:t>
            </a:r>
          </a:p>
          <a:p>
            <a:pPr lvl="1"/>
            <a:r>
              <a:rPr lang="de-DE"/>
              <a:t>[Mik+13] Tomas </a:t>
            </a:r>
            <a:r>
              <a:rPr lang="de-DE" err="1"/>
              <a:t>Mikolov</a:t>
            </a:r>
            <a:r>
              <a:rPr lang="de-DE"/>
              <a:t>, Kai Chen, Gregory S. Corrado und Jeffrey Dean. “</a:t>
            </a:r>
            <a:r>
              <a:rPr lang="de-DE" b="1" err="1"/>
              <a:t>Efficient</a:t>
            </a:r>
            <a:r>
              <a:rPr lang="de-DE" b="1"/>
              <a:t> </a:t>
            </a:r>
            <a:r>
              <a:rPr lang="de-DE" b="1" err="1"/>
              <a:t>Estimation</a:t>
            </a:r>
            <a:r>
              <a:rPr lang="de-DE" b="1"/>
              <a:t> </a:t>
            </a:r>
            <a:r>
              <a:rPr lang="de-DE" b="1" err="1"/>
              <a:t>of</a:t>
            </a:r>
            <a:r>
              <a:rPr lang="de-DE" b="1"/>
              <a:t> Word </a:t>
            </a:r>
            <a:r>
              <a:rPr lang="de-DE" b="1" err="1"/>
              <a:t>Representations</a:t>
            </a:r>
            <a:r>
              <a:rPr lang="de-DE" b="1"/>
              <a:t> in Vector Space</a:t>
            </a:r>
            <a:r>
              <a:rPr lang="de-DE"/>
              <a:t>”. In: International Conference on Learning </a:t>
            </a:r>
            <a:r>
              <a:rPr lang="de-DE" err="1"/>
              <a:t>Representations</a:t>
            </a:r>
            <a:r>
              <a:rPr lang="de-DE"/>
              <a:t>. 2013.</a:t>
            </a:r>
          </a:p>
          <a:p>
            <a:pPr lvl="1"/>
            <a:r>
              <a:rPr lang="de-DE"/>
              <a:t>[MI20] Miguel Morales und Charles </a:t>
            </a:r>
            <a:r>
              <a:rPr lang="de-DE" err="1"/>
              <a:t>Isbell</a:t>
            </a:r>
            <a:r>
              <a:rPr lang="de-DE"/>
              <a:t>. </a:t>
            </a:r>
            <a:r>
              <a:rPr lang="de-DE" b="1" err="1"/>
              <a:t>Grokking</a:t>
            </a:r>
            <a:r>
              <a:rPr lang="de-DE" b="1"/>
              <a:t> Deep Reinforcement Learning</a:t>
            </a:r>
            <a:r>
              <a:rPr lang="de-DE"/>
              <a:t>. </a:t>
            </a:r>
            <a:r>
              <a:rPr lang="de-DE" err="1"/>
              <a:t>Shelter</a:t>
            </a:r>
            <a:r>
              <a:rPr lang="de-DE"/>
              <a:t> Island: Manning, 2020. </a:t>
            </a:r>
            <a:r>
              <a:rPr lang="de-DE" err="1"/>
              <a:t>isbn</a:t>
            </a:r>
            <a:r>
              <a:rPr lang="de-DE"/>
              <a:t>: 978-1-61729-545-4.</a:t>
            </a:r>
          </a:p>
        </p:txBody>
      </p:sp>
    </p:spTree>
    <p:extLst>
      <p:ext uri="{BB962C8B-B14F-4D97-AF65-F5344CB8AC3E}">
        <p14:creationId xmlns:p14="http://schemas.microsoft.com/office/powerpoint/2010/main" val="3399905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81497-DD4E-4D5B-95E1-ABD01C27827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1F07176-1C16-F0BE-4856-D09EBB6C8BEE}"/>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B15707BA-6DD1-919E-0C5F-8B2D33D1F630}"/>
              </a:ext>
            </a:extLst>
          </p:cNvPr>
          <p:cNvSpPr>
            <a:spLocks noGrp="1"/>
          </p:cNvSpPr>
          <p:nvPr>
            <p:ph idx="1"/>
          </p:nvPr>
        </p:nvSpPr>
        <p:spPr/>
        <p:txBody>
          <a:bodyPr>
            <a:normAutofit/>
          </a:bodyPr>
          <a:lstStyle/>
          <a:p>
            <a:r>
              <a:rPr lang="de-DE"/>
              <a:t>Literaturquellen:</a:t>
            </a:r>
          </a:p>
          <a:p>
            <a:pPr lvl="1"/>
            <a:r>
              <a:rPr lang="de-DE"/>
              <a:t>[Mur22] Kevin P. Murphy. </a:t>
            </a:r>
            <a:r>
              <a:rPr lang="de-DE" b="1" err="1"/>
              <a:t>Probabilistic</a:t>
            </a:r>
            <a:r>
              <a:rPr lang="de-DE" b="1"/>
              <a:t> </a:t>
            </a:r>
            <a:r>
              <a:rPr lang="de-DE" b="1" err="1"/>
              <a:t>Machine</a:t>
            </a:r>
            <a:r>
              <a:rPr lang="de-DE" b="1"/>
              <a:t> Learning: An </a:t>
            </a:r>
            <a:r>
              <a:rPr lang="de-DE" b="1" err="1"/>
              <a:t>Introduction</a:t>
            </a:r>
            <a:r>
              <a:rPr lang="de-DE"/>
              <a:t>. MIT Press, 2022.</a:t>
            </a:r>
          </a:p>
          <a:p>
            <a:pPr lvl="1"/>
            <a:r>
              <a:rPr lang="de-DE"/>
              <a:t>[Nas50] John F. Nash. “</a:t>
            </a:r>
            <a:r>
              <a:rPr lang="de-DE" b="1"/>
              <a:t>Equilibrium Points in n-Person Games</a:t>
            </a:r>
            <a:r>
              <a:rPr lang="de-DE"/>
              <a:t>”. In: Proceedings </a:t>
            </a:r>
            <a:r>
              <a:rPr lang="de-DE" err="1"/>
              <a:t>of</a:t>
            </a:r>
            <a:r>
              <a:rPr lang="de-DE"/>
              <a:t> </a:t>
            </a:r>
            <a:r>
              <a:rPr lang="de-DE" err="1"/>
              <a:t>the</a:t>
            </a:r>
            <a:r>
              <a:rPr lang="de-DE"/>
              <a:t> National Academy </a:t>
            </a:r>
            <a:r>
              <a:rPr lang="de-DE" err="1"/>
              <a:t>of</a:t>
            </a:r>
            <a:r>
              <a:rPr lang="de-DE"/>
              <a:t> Sciences 36.1 (1950), S. 48–49. </a:t>
            </a:r>
            <a:r>
              <a:rPr lang="de-DE" err="1"/>
              <a:t>issn</a:t>
            </a:r>
            <a:r>
              <a:rPr lang="de-DE"/>
              <a:t>: 0027-8424, 1091-6490. </a:t>
            </a:r>
            <a:r>
              <a:rPr lang="de-DE" err="1"/>
              <a:t>doi</a:t>
            </a:r>
            <a:r>
              <a:rPr lang="de-DE"/>
              <a:t>: 10.1073/pnas.36.1.48.</a:t>
            </a:r>
          </a:p>
          <a:p>
            <a:pPr lvl="1"/>
            <a:r>
              <a:rPr lang="de-DE"/>
              <a:t>[Nas51] John F. Nash. “</a:t>
            </a:r>
            <a:r>
              <a:rPr lang="de-DE" b="1"/>
              <a:t>Non-</a:t>
            </a:r>
            <a:r>
              <a:rPr lang="de-DE" b="1" err="1"/>
              <a:t>Cooperative</a:t>
            </a:r>
            <a:r>
              <a:rPr lang="de-DE" b="1"/>
              <a:t> Games</a:t>
            </a:r>
            <a:r>
              <a:rPr lang="de-DE"/>
              <a:t>”. In: The </a:t>
            </a:r>
            <a:r>
              <a:rPr lang="de-DE" err="1"/>
              <a:t>Annals</a:t>
            </a:r>
            <a:r>
              <a:rPr lang="de-DE"/>
              <a:t> </a:t>
            </a:r>
            <a:r>
              <a:rPr lang="de-DE" err="1"/>
              <a:t>of</a:t>
            </a:r>
            <a:r>
              <a:rPr lang="de-DE"/>
              <a:t> </a:t>
            </a:r>
            <a:r>
              <a:rPr lang="de-DE" err="1"/>
              <a:t>Mathematics</a:t>
            </a:r>
            <a:r>
              <a:rPr lang="de-DE"/>
              <a:t> 54.2 (1951), S. 286. </a:t>
            </a:r>
            <a:r>
              <a:rPr lang="de-DE" err="1"/>
              <a:t>issn</a:t>
            </a:r>
            <a:r>
              <a:rPr lang="de-DE"/>
              <a:t>: 0003-486X. </a:t>
            </a:r>
            <a:r>
              <a:rPr lang="de-DE" err="1"/>
              <a:t>doi</a:t>
            </a:r>
            <a:r>
              <a:rPr lang="de-DE"/>
              <a:t>: 10.2307/1969529.</a:t>
            </a:r>
          </a:p>
        </p:txBody>
      </p:sp>
    </p:spTree>
    <p:extLst>
      <p:ext uri="{BB962C8B-B14F-4D97-AF65-F5344CB8AC3E}">
        <p14:creationId xmlns:p14="http://schemas.microsoft.com/office/powerpoint/2010/main" val="1322483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5AF13-7A9D-F026-C761-7133B12469B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60FBEF4-71E1-F6E5-1FC3-64BFC4DBA0FA}"/>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57192649-E1FE-0BD4-AB8D-A25AEF838D5A}"/>
              </a:ext>
            </a:extLst>
          </p:cNvPr>
          <p:cNvSpPr>
            <a:spLocks noGrp="1"/>
          </p:cNvSpPr>
          <p:nvPr>
            <p:ph idx="1"/>
          </p:nvPr>
        </p:nvSpPr>
        <p:spPr/>
        <p:txBody>
          <a:bodyPr>
            <a:normAutofit/>
          </a:bodyPr>
          <a:lstStyle/>
          <a:p>
            <a:r>
              <a:rPr lang="de-DE"/>
              <a:t>Literaturquellen:</a:t>
            </a:r>
          </a:p>
          <a:p>
            <a:pPr lvl="1"/>
            <a:r>
              <a:rPr lang="de-DE"/>
              <a:t>[Pas+17] Adam </a:t>
            </a:r>
            <a:r>
              <a:rPr lang="de-DE" err="1"/>
              <a:t>Paszke</a:t>
            </a:r>
            <a:r>
              <a:rPr lang="de-DE"/>
              <a:t>, Sam Gross, </a:t>
            </a:r>
            <a:r>
              <a:rPr lang="de-DE" err="1"/>
              <a:t>Soumith</a:t>
            </a:r>
            <a:r>
              <a:rPr lang="de-DE"/>
              <a:t> </a:t>
            </a:r>
            <a:r>
              <a:rPr lang="de-DE" err="1"/>
              <a:t>Chintala</a:t>
            </a:r>
            <a:r>
              <a:rPr lang="de-DE"/>
              <a:t>, Gregory </a:t>
            </a:r>
            <a:r>
              <a:rPr lang="de-DE" err="1"/>
              <a:t>Chanan</a:t>
            </a:r>
            <a:r>
              <a:rPr lang="de-DE"/>
              <a:t>, Edward Yang, Zachary DeVito, </a:t>
            </a:r>
            <a:r>
              <a:rPr lang="de-DE" err="1"/>
              <a:t>Zeming</a:t>
            </a:r>
            <a:r>
              <a:rPr lang="de-DE"/>
              <a:t> Lin, Alban </a:t>
            </a:r>
            <a:r>
              <a:rPr lang="de-DE" err="1"/>
              <a:t>Desmaison</a:t>
            </a:r>
            <a:r>
              <a:rPr lang="de-DE"/>
              <a:t>, Luca </a:t>
            </a:r>
            <a:r>
              <a:rPr lang="de-DE" err="1"/>
              <a:t>Antiga</a:t>
            </a:r>
            <a:r>
              <a:rPr lang="de-DE"/>
              <a:t> und Adam </a:t>
            </a:r>
            <a:r>
              <a:rPr lang="de-DE" err="1"/>
              <a:t>Lerer</a:t>
            </a:r>
            <a:r>
              <a:rPr lang="de-DE"/>
              <a:t>. “</a:t>
            </a:r>
            <a:r>
              <a:rPr lang="de-DE" b="1" err="1"/>
              <a:t>Automatic</a:t>
            </a:r>
            <a:r>
              <a:rPr lang="de-DE" b="1"/>
              <a:t> Differentiation in </a:t>
            </a:r>
            <a:r>
              <a:rPr lang="de-DE" b="1" err="1"/>
              <a:t>PyTorch</a:t>
            </a:r>
            <a:r>
              <a:rPr lang="de-DE"/>
              <a:t>”. In: Proceedings </a:t>
            </a:r>
            <a:r>
              <a:rPr lang="de-DE" err="1"/>
              <a:t>of</a:t>
            </a:r>
            <a:r>
              <a:rPr lang="de-DE"/>
              <a:t> </a:t>
            </a:r>
            <a:r>
              <a:rPr lang="de-DE" err="1"/>
              <a:t>the</a:t>
            </a:r>
            <a:r>
              <a:rPr lang="de-DE"/>
              <a:t> NIPS 2017 Workshop on </a:t>
            </a:r>
            <a:r>
              <a:rPr lang="de-DE" err="1"/>
              <a:t>Autodiff</a:t>
            </a:r>
            <a:r>
              <a:rPr lang="de-DE"/>
              <a:t>. 2017.</a:t>
            </a:r>
          </a:p>
          <a:p>
            <a:pPr lvl="1"/>
            <a:r>
              <a:rPr lang="de-DE"/>
              <a:t>[Per+22] Julien </a:t>
            </a:r>
            <a:r>
              <a:rPr lang="de-DE" err="1"/>
              <a:t>Perolat</a:t>
            </a:r>
            <a:r>
              <a:rPr lang="de-DE"/>
              <a:t> u. a. “</a:t>
            </a:r>
            <a:r>
              <a:rPr lang="de-DE" b="1"/>
              <a:t>Mastering </a:t>
            </a:r>
            <a:r>
              <a:rPr lang="de-DE" b="1" err="1"/>
              <a:t>the</a:t>
            </a:r>
            <a:r>
              <a:rPr lang="de-DE" b="1"/>
              <a:t> Game </a:t>
            </a:r>
            <a:r>
              <a:rPr lang="de-DE" b="1" err="1"/>
              <a:t>of</a:t>
            </a:r>
            <a:r>
              <a:rPr lang="de-DE" b="1"/>
              <a:t> </a:t>
            </a:r>
            <a:r>
              <a:rPr lang="de-DE" b="1" err="1"/>
              <a:t>Stratego</a:t>
            </a:r>
            <a:r>
              <a:rPr lang="de-DE" b="1"/>
              <a:t> </a:t>
            </a:r>
            <a:r>
              <a:rPr lang="de-DE" b="1" err="1"/>
              <a:t>with</a:t>
            </a:r>
            <a:r>
              <a:rPr lang="de-DE" b="1"/>
              <a:t> </a:t>
            </a:r>
            <a:r>
              <a:rPr lang="de-DE" b="1" err="1"/>
              <a:t>ModelFree</a:t>
            </a:r>
            <a:r>
              <a:rPr lang="de-DE" b="1"/>
              <a:t> Multiagent Reinforcement Learning</a:t>
            </a:r>
            <a:r>
              <a:rPr lang="de-DE"/>
              <a:t>”. In: Science 378.6623 (2022), S. 990–996. </a:t>
            </a:r>
            <a:r>
              <a:rPr lang="de-DE" err="1"/>
              <a:t>issn</a:t>
            </a:r>
            <a:r>
              <a:rPr lang="de-DE"/>
              <a:t>: 1095-9203. </a:t>
            </a:r>
            <a:r>
              <a:rPr lang="de-DE" err="1"/>
              <a:t>doi</a:t>
            </a:r>
            <a:r>
              <a:rPr lang="de-DE"/>
              <a:t>: 10.1126/science.add4679.</a:t>
            </a:r>
          </a:p>
          <a:p>
            <a:pPr lvl="1"/>
            <a:r>
              <a:rPr lang="de-DE"/>
              <a:t>[PB19] Nick </a:t>
            </a:r>
            <a:r>
              <a:rPr lang="de-DE" err="1"/>
              <a:t>Petosa</a:t>
            </a:r>
            <a:r>
              <a:rPr lang="de-DE"/>
              <a:t> und Tucker Balch. </a:t>
            </a:r>
            <a:r>
              <a:rPr lang="de-DE" b="1"/>
              <a:t>Multiplayer AlphaZero</a:t>
            </a:r>
            <a:r>
              <a:rPr lang="de-DE"/>
              <a:t>. 2019. </a:t>
            </a:r>
            <a:r>
              <a:rPr lang="de-DE" err="1"/>
              <a:t>arXiv</a:t>
            </a:r>
            <a:r>
              <a:rPr lang="de-DE"/>
              <a:t>: 1910.13012 [cs.AI]. url: https://arxiv.org/abs/1910.13012 (besucht am 09.05.2025).</a:t>
            </a:r>
          </a:p>
        </p:txBody>
      </p:sp>
    </p:spTree>
    <p:extLst>
      <p:ext uri="{BB962C8B-B14F-4D97-AF65-F5344CB8AC3E}">
        <p14:creationId xmlns:p14="http://schemas.microsoft.com/office/powerpoint/2010/main" val="3530071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DDD3F-E75B-94A7-8F2F-DFD3DB6E8F6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CA822FE-3D2D-A357-585A-2E4DDD3F6414}"/>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370486EE-CC5A-96A8-AA82-0AE5EF762553}"/>
              </a:ext>
            </a:extLst>
          </p:cNvPr>
          <p:cNvSpPr>
            <a:spLocks noGrp="1"/>
          </p:cNvSpPr>
          <p:nvPr>
            <p:ph idx="1"/>
          </p:nvPr>
        </p:nvSpPr>
        <p:spPr/>
        <p:txBody>
          <a:bodyPr>
            <a:normAutofit lnSpcReduction="10000"/>
          </a:bodyPr>
          <a:lstStyle/>
          <a:p>
            <a:r>
              <a:rPr lang="de-DE"/>
              <a:t>Literaturquellen:</a:t>
            </a:r>
          </a:p>
          <a:p>
            <a:pPr lvl="1"/>
            <a:r>
              <a:rPr lang="en-US"/>
              <a:t>[</a:t>
            </a:r>
            <a:r>
              <a:rPr lang="en-US" err="1"/>
              <a:t>PyE</a:t>
            </a:r>
            <a:r>
              <a:rPr lang="en-US"/>
              <a:t>] </a:t>
            </a:r>
            <a:r>
              <a:rPr lang="en-US" err="1"/>
              <a:t>PyTorch</a:t>
            </a:r>
            <a:r>
              <a:rPr lang="en-US"/>
              <a:t> Authors. </a:t>
            </a:r>
            <a:r>
              <a:rPr lang="en-US" b="1"/>
              <a:t>Embedding - </a:t>
            </a:r>
            <a:r>
              <a:rPr lang="en-US" b="1" err="1"/>
              <a:t>PyTorch</a:t>
            </a:r>
            <a:r>
              <a:rPr lang="en-US" b="1"/>
              <a:t> Documentation</a:t>
            </a:r>
            <a:r>
              <a:rPr lang="en-US"/>
              <a:t>. url: https://pytorch.org/docs/stable/generated/torch.nn.Embedding.html (</a:t>
            </a:r>
            <a:r>
              <a:rPr lang="en-US" err="1"/>
              <a:t>besucht</a:t>
            </a:r>
            <a:r>
              <a:rPr lang="en-US"/>
              <a:t> am 09.05.2025).</a:t>
            </a:r>
          </a:p>
          <a:p>
            <a:pPr lvl="1"/>
            <a:r>
              <a:rPr lang="en-US"/>
              <a:t>[</a:t>
            </a:r>
            <a:r>
              <a:rPr lang="en-US" err="1"/>
              <a:t>PyL</a:t>
            </a:r>
            <a:r>
              <a:rPr lang="en-US"/>
              <a:t>] </a:t>
            </a:r>
            <a:r>
              <a:rPr lang="en-US" err="1"/>
              <a:t>PyTorch</a:t>
            </a:r>
            <a:r>
              <a:rPr lang="en-US"/>
              <a:t> Authors. </a:t>
            </a:r>
            <a:r>
              <a:rPr lang="en-US" b="1" err="1"/>
              <a:t>LayerNorm</a:t>
            </a:r>
            <a:r>
              <a:rPr lang="en-US" b="1"/>
              <a:t> - </a:t>
            </a:r>
            <a:r>
              <a:rPr lang="en-US" b="1" err="1"/>
              <a:t>PyTorch</a:t>
            </a:r>
            <a:r>
              <a:rPr lang="en-US" b="1"/>
              <a:t> Documentation</a:t>
            </a:r>
            <a:r>
              <a:rPr lang="en-US"/>
              <a:t>. url: https://pytorch.org/docs/stable/generated/torch.nn.LayerNorm.html (</a:t>
            </a:r>
            <a:r>
              <a:rPr lang="en-US" err="1"/>
              <a:t>besucht</a:t>
            </a:r>
            <a:r>
              <a:rPr lang="en-US"/>
              <a:t> am 09.05.2025).</a:t>
            </a:r>
          </a:p>
          <a:p>
            <a:pPr lvl="1"/>
            <a:r>
              <a:rPr lang="en-US"/>
              <a:t>[Rad+19] Alec Radford, Jeffrey Wu, Rewon Child, David Luan, Dario Amodei und Ilya </a:t>
            </a:r>
            <a:r>
              <a:rPr lang="en-US" err="1"/>
              <a:t>Sutskever</a:t>
            </a:r>
            <a:r>
              <a:rPr lang="en-US"/>
              <a:t>. </a:t>
            </a:r>
            <a:r>
              <a:rPr lang="en-US" b="1"/>
              <a:t>Language Models Are Unsupervised Multitask Learners</a:t>
            </a:r>
            <a:r>
              <a:rPr lang="en-US"/>
              <a:t>. OpenAI Blog. 2019. url: https://cdn.openai.com/better-language-models/language_models_are_unsupervised_multitask_learners.pdf (</a:t>
            </a:r>
            <a:r>
              <a:rPr lang="en-US" err="1"/>
              <a:t>besucht</a:t>
            </a:r>
            <a:r>
              <a:rPr lang="en-US"/>
              <a:t> am 09.05.2025).</a:t>
            </a:r>
            <a:endParaRPr lang="de-DE"/>
          </a:p>
        </p:txBody>
      </p:sp>
    </p:spTree>
    <p:extLst>
      <p:ext uri="{BB962C8B-B14F-4D97-AF65-F5344CB8AC3E}">
        <p14:creationId xmlns:p14="http://schemas.microsoft.com/office/powerpoint/2010/main" val="6037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90CAF-E6AE-5AF8-2C57-B6DCC7B55570}"/>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0ED07E35-D881-6349-D634-D444318036CF}"/>
              </a:ext>
            </a:extLst>
          </p:cNvPr>
          <p:cNvSpPr>
            <a:spLocks noGrp="1"/>
          </p:cNvSpPr>
          <p:nvPr>
            <p:ph sz="half" idx="1"/>
          </p:nvPr>
        </p:nvSpPr>
        <p:spPr/>
        <p:txBody>
          <a:bodyPr>
            <a:normAutofit fontScale="92500" lnSpcReduction="10000"/>
          </a:bodyPr>
          <a:lstStyle/>
          <a:p>
            <a:r>
              <a:rPr lang="de-DE"/>
              <a:t>Spiel = Entscheidungssituation, mit interagierenden Akteuren</a:t>
            </a:r>
          </a:p>
          <a:p>
            <a:pPr lvl="1"/>
            <a:r>
              <a:rPr lang="de-DE"/>
              <a:t>Spieler verfolgen eigene Ziele.</a:t>
            </a:r>
          </a:p>
          <a:p>
            <a:pPr lvl="1"/>
            <a:r>
              <a:rPr lang="de-DE"/>
              <a:t>Entscheidungen beeinflussen Ergebnisse</a:t>
            </a:r>
          </a:p>
          <a:p>
            <a:r>
              <a:rPr lang="de-DE"/>
              <a:t>Spiel mit perfekter Information</a:t>
            </a:r>
          </a:p>
          <a:p>
            <a:pPr lvl="1"/>
            <a:r>
              <a:rPr lang="de-DE"/>
              <a:t>Zustände</a:t>
            </a:r>
          </a:p>
          <a:p>
            <a:pPr lvl="1"/>
            <a:r>
              <a:rPr lang="de-DE"/>
              <a:t>Aktionen</a:t>
            </a:r>
          </a:p>
          <a:p>
            <a:pPr lvl="1"/>
            <a:r>
              <a:rPr lang="de-DE"/>
              <a:t>Outcomes</a:t>
            </a:r>
          </a:p>
          <a:p>
            <a:r>
              <a:rPr lang="de-DE"/>
              <a:t>Spiele mit Zufallsereignissen</a:t>
            </a:r>
          </a:p>
          <a:p>
            <a:r>
              <a:rPr lang="de-DE"/>
              <a:t>Spiel mit imperfekter Information</a:t>
            </a:r>
          </a:p>
          <a:p>
            <a:pPr lvl="1"/>
            <a:r>
              <a:rPr lang="de-DE"/>
              <a:t>Informationsmengen</a:t>
            </a:r>
          </a:p>
        </p:txBody>
      </p:sp>
      <p:sp>
        <p:nvSpPr>
          <p:cNvPr id="16" name="Rechteck 15">
            <a:extLst>
              <a:ext uri="{FF2B5EF4-FFF2-40B4-BE49-F238E27FC236}">
                <a16:creationId xmlns:a16="http://schemas.microsoft.com/office/drawing/2014/main" id="{DEFF3CD3-F0D2-5E4E-6521-5704AB3CCC09}"/>
              </a:ext>
            </a:extLst>
          </p:cNvPr>
          <p:cNvSpPr/>
          <p:nvPr/>
        </p:nvSpPr>
        <p:spPr>
          <a:xfrm>
            <a:off x="0" y="6176963"/>
            <a:ext cx="12192000" cy="681037"/>
          </a:xfrm>
          <a:prstGeom prst="rect">
            <a:avLst/>
          </a:prstGeom>
          <a:solidFill>
            <a:srgbClr val="FFFFFF">
              <a:alpha val="7490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8637B92D-C123-386E-A3B2-0A14F9E84267}"/>
              </a:ext>
            </a:extLst>
          </p:cNvPr>
          <p:cNvSpPr/>
          <p:nvPr/>
        </p:nvSpPr>
        <p:spPr>
          <a:xfrm>
            <a:off x="0" y="0"/>
            <a:ext cx="12192000" cy="1825625"/>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a:extLst>
              <a:ext uri="{FF2B5EF4-FFF2-40B4-BE49-F238E27FC236}">
                <a16:creationId xmlns:a16="http://schemas.microsoft.com/office/drawing/2014/main" id="{8DFD1158-66DD-C7E8-083F-10B776EB6F50}"/>
              </a:ext>
            </a:extLst>
          </p:cNvPr>
          <p:cNvSpPr>
            <a:spLocks noGrp="1"/>
          </p:cNvSpPr>
          <p:nvPr>
            <p:ph type="title"/>
          </p:nvPr>
        </p:nvSpPr>
        <p:spPr/>
        <p:txBody>
          <a:bodyPr/>
          <a:lstStyle/>
          <a:p>
            <a:r>
              <a:rPr lang="de-DE"/>
              <a:t>Spieltheorie</a:t>
            </a:r>
          </a:p>
        </p:txBody>
      </p:sp>
      <p:pic>
        <p:nvPicPr>
          <p:cNvPr id="18" name="Inhaltsplatzhalter 17">
            <a:extLst>
              <a:ext uri="{FF2B5EF4-FFF2-40B4-BE49-F238E27FC236}">
                <a16:creationId xmlns:a16="http://schemas.microsoft.com/office/drawing/2014/main" id="{05558FD8-9CF7-42FE-F188-34FF0646CA0E}"/>
              </a:ext>
            </a:extLst>
          </p:cNvPr>
          <p:cNvPicPr>
            <a:picLocks noGrp="1" noChangeAspect="1"/>
          </p:cNvPicPr>
          <p:nvPr>
            <p:ph sz="half" idx="2"/>
          </p:nvPr>
        </p:nvPicPr>
        <p:blipFill>
          <a:blip r:embed="rId3"/>
          <a:stretch>
            <a:fillRect/>
          </a:stretch>
        </p:blipFill>
        <p:spPr>
          <a:xfrm>
            <a:off x="6172200" y="2576007"/>
            <a:ext cx="5181600" cy="2850573"/>
          </a:xfrm>
        </p:spPr>
      </p:pic>
    </p:spTree>
    <p:extLst>
      <p:ext uri="{BB962C8B-B14F-4D97-AF65-F5344CB8AC3E}">
        <p14:creationId xmlns:p14="http://schemas.microsoft.com/office/powerpoint/2010/main" val="2509371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406">
        <p159:morph option="byObject"/>
      </p:transition>
    </mc:Choice>
    <mc:Fallback xmlns="">
      <p:transition spd="slow" advTm="34406">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56973-6A7D-A492-0B86-621B5AF95A5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2C10CC3-87DF-B7BB-6F81-FF57B1F11E72}"/>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C07F97D2-E5DA-4391-83A1-DD76FC109999}"/>
              </a:ext>
            </a:extLst>
          </p:cNvPr>
          <p:cNvSpPr>
            <a:spLocks noGrp="1"/>
          </p:cNvSpPr>
          <p:nvPr>
            <p:ph idx="1"/>
          </p:nvPr>
        </p:nvSpPr>
        <p:spPr/>
        <p:txBody>
          <a:bodyPr>
            <a:normAutofit/>
          </a:bodyPr>
          <a:lstStyle/>
          <a:p>
            <a:r>
              <a:rPr lang="de-DE"/>
              <a:t>Literaturquellen:</a:t>
            </a:r>
          </a:p>
          <a:p>
            <a:pPr lvl="1"/>
            <a:r>
              <a:rPr lang="en-US"/>
              <a:t>[RP] Wijaya </a:t>
            </a:r>
            <a:r>
              <a:rPr lang="en-US" err="1"/>
              <a:t>Royyan</a:t>
            </a:r>
            <a:r>
              <a:rPr lang="en-US"/>
              <a:t> und Aldo Picaso. Neu Icons. url: </a:t>
            </a:r>
            <a:r>
              <a:rPr lang="en-US" b="1"/>
              <a:t>https://github.com/neuicons/neu </a:t>
            </a:r>
            <a:r>
              <a:rPr lang="en-US"/>
              <a:t>(</a:t>
            </a:r>
            <a:r>
              <a:rPr lang="en-US" err="1"/>
              <a:t>besucht</a:t>
            </a:r>
            <a:r>
              <a:rPr lang="en-US"/>
              <a:t> am 09.05.2025).</a:t>
            </a:r>
          </a:p>
          <a:p>
            <a:pPr lvl="1"/>
            <a:r>
              <a:rPr lang="en-US"/>
              <a:t>[RHW86] David E. Rumelhart, Geoffrey E. Hinton und Ronald J. Williams. “</a:t>
            </a:r>
            <a:r>
              <a:rPr lang="en-US" b="1"/>
              <a:t>Learning Representations by Back-Propagating Errors</a:t>
            </a:r>
            <a:r>
              <a:rPr lang="en-US"/>
              <a:t>”. In: Nature 323 (1986), S. 533–536.</a:t>
            </a:r>
          </a:p>
          <a:p>
            <a:pPr lvl="1"/>
            <a:r>
              <a:rPr lang="en-US"/>
              <a:t>[SB20a] Arta </a:t>
            </a:r>
            <a:r>
              <a:rPr lang="en-US" err="1"/>
              <a:t>Seify</a:t>
            </a:r>
            <a:r>
              <a:rPr lang="en-US"/>
              <a:t> und Michael Buro. </a:t>
            </a:r>
            <a:r>
              <a:rPr lang="en-US" b="1"/>
              <a:t>Single-Agent Optimization Through Policy Iteration Using Monte Carlo Tree Search</a:t>
            </a:r>
            <a:r>
              <a:rPr lang="en-US"/>
              <a:t>. 2020. </a:t>
            </a:r>
            <a:r>
              <a:rPr lang="en-US" err="1"/>
              <a:t>arXiv</a:t>
            </a:r>
            <a:r>
              <a:rPr lang="en-US"/>
              <a:t>: 2005.11335 [</a:t>
            </a:r>
            <a:r>
              <a:rPr lang="en-US" err="1"/>
              <a:t>cs.LG</a:t>
            </a:r>
            <a:r>
              <a:rPr lang="en-US"/>
              <a:t>]. url: https://arxiv.org/abs/2005.11335 (</a:t>
            </a:r>
            <a:r>
              <a:rPr lang="en-US" err="1"/>
              <a:t>besucht</a:t>
            </a:r>
            <a:r>
              <a:rPr lang="en-US"/>
              <a:t> am 09.05.2025).</a:t>
            </a:r>
            <a:endParaRPr lang="de-DE"/>
          </a:p>
        </p:txBody>
      </p:sp>
    </p:spTree>
    <p:extLst>
      <p:ext uri="{BB962C8B-B14F-4D97-AF65-F5344CB8AC3E}">
        <p14:creationId xmlns:p14="http://schemas.microsoft.com/office/powerpoint/2010/main" val="3143623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5A124-696B-BE30-1C62-5D1BBC9DC77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3D1CF0D-6AAC-4119-0735-BD5652EC1820}"/>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06A7686F-638E-D426-57CA-F319822287D7}"/>
              </a:ext>
            </a:extLst>
          </p:cNvPr>
          <p:cNvSpPr>
            <a:spLocks noGrp="1"/>
          </p:cNvSpPr>
          <p:nvPr>
            <p:ph idx="1"/>
          </p:nvPr>
        </p:nvSpPr>
        <p:spPr/>
        <p:txBody>
          <a:bodyPr>
            <a:normAutofit/>
          </a:bodyPr>
          <a:lstStyle/>
          <a:p>
            <a:r>
              <a:rPr lang="de-DE"/>
              <a:t>Literaturquellen:</a:t>
            </a:r>
          </a:p>
          <a:p>
            <a:pPr lvl="1"/>
            <a:r>
              <a:rPr lang="en-US"/>
              <a:t>[Sha88] Claude E. Shannon. “</a:t>
            </a:r>
            <a:r>
              <a:rPr lang="en-US" b="1"/>
              <a:t>Programming a Computer for Playing Chess</a:t>
            </a:r>
            <a:r>
              <a:rPr lang="en-US"/>
              <a:t>”. In: Computer Chess Compendium. </a:t>
            </a:r>
            <a:r>
              <a:rPr lang="en-US" err="1"/>
              <a:t>Hrsg</a:t>
            </a:r>
            <a:r>
              <a:rPr lang="en-US"/>
              <a:t>. von David Levy. New York, NY: Springer New York, 1988. </a:t>
            </a:r>
            <a:r>
              <a:rPr lang="en-US" err="1"/>
              <a:t>doi</a:t>
            </a:r>
            <a:r>
              <a:rPr lang="en-US"/>
              <a:t>: 10.1007/978-1-4757-1968-0_1.</a:t>
            </a:r>
          </a:p>
          <a:p>
            <a:pPr lvl="1"/>
            <a:r>
              <a:rPr lang="en-US"/>
              <a:t>[SH15] Silvan Sievers und Malte Helmert. “</a:t>
            </a:r>
            <a:r>
              <a:rPr lang="en-US" b="1"/>
              <a:t>A </a:t>
            </a:r>
            <a:r>
              <a:rPr lang="en-US" b="1" err="1"/>
              <a:t>Doppelkopf</a:t>
            </a:r>
            <a:r>
              <a:rPr lang="en-US" b="1"/>
              <a:t> Player Based on UCT</a:t>
            </a:r>
            <a:r>
              <a:rPr lang="en-US"/>
              <a:t>”. In: KI 2015: Advances in Artificial Intelligence. </a:t>
            </a:r>
            <a:r>
              <a:rPr lang="en-US" err="1"/>
              <a:t>Hrsg</a:t>
            </a:r>
            <a:r>
              <a:rPr lang="en-US"/>
              <a:t>. von Steffen </a:t>
            </a:r>
            <a:r>
              <a:rPr lang="en-US" err="1"/>
              <a:t>Hölldobler</a:t>
            </a:r>
            <a:r>
              <a:rPr lang="en-US"/>
              <a:t>, Rafael Peñaloza und Sebastian Rudolph. Bd. 9324. Lecture Notes in Computer Science. Springer, Cham, 2015. </a:t>
            </a:r>
            <a:r>
              <a:rPr lang="en-US" err="1"/>
              <a:t>doi</a:t>
            </a:r>
            <a:r>
              <a:rPr lang="en-US"/>
              <a:t>: 10.1007/978-3-319-24489-1_12.</a:t>
            </a:r>
          </a:p>
          <a:p>
            <a:pPr lvl="1"/>
            <a:r>
              <a:rPr lang="en-US"/>
              <a:t>[Sil+16] David Silver u. a. “</a:t>
            </a:r>
            <a:r>
              <a:rPr lang="en-US" b="1"/>
              <a:t>Mastering the Game of Go with Deep Neural Networks and Tree Search</a:t>
            </a:r>
            <a:r>
              <a:rPr lang="en-US"/>
              <a:t>”. In: Nature 529.7587 (2016), S. 484–489. </a:t>
            </a:r>
            <a:r>
              <a:rPr lang="en-US" err="1"/>
              <a:t>issn</a:t>
            </a:r>
            <a:r>
              <a:rPr lang="en-US"/>
              <a:t>: 0028-0836, 1476-4687. </a:t>
            </a:r>
            <a:r>
              <a:rPr lang="en-US" err="1"/>
              <a:t>doi</a:t>
            </a:r>
            <a:r>
              <a:rPr lang="en-US"/>
              <a:t>: 10.1038/nature16961.</a:t>
            </a:r>
            <a:endParaRPr lang="de-DE"/>
          </a:p>
        </p:txBody>
      </p:sp>
    </p:spTree>
    <p:extLst>
      <p:ext uri="{BB962C8B-B14F-4D97-AF65-F5344CB8AC3E}">
        <p14:creationId xmlns:p14="http://schemas.microsoft.com/office/powerpoint/2010/main" val="1530459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5A42E-2C97-7EB6-8F13-0B75EFC4094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EBB38C0-1C90-D871-4226-E8DCFD2928E5}"/>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74692723-B241-8CCE-C486-5AF4784E9FED}"/>
              </a:ext>
            </a:extLst>
          </p:cNvPr>
          <p:cNvSpPr>
            <a:spLocks noGrp="1"/>
          </p:cNvSpPr>
          <p:nvPr>
            <p:ph idx="1"/>
          </p:nvPr>
        </p:nvSpPr>
        <p:spPr/>
        <p:txBody>
          <a:bodyPr>
            <a:normAutofit/>
          </a:bodyPr>
          <a:lstStyle/>
          <a:p>
            <a:r>
              <a:rPr lang="de-DE"/>
              <a:t>Literaturquellen:</a:t>
            </a:r>
          </a:p>
          <a:p>
            <a:pPr lvl="1"/>
            <a:r>
              <a:rPr lang="en-US"/>
              <a:t>[Sil+17a] David Silver u. a. </a:t>
            </a:r>
            <a:r>
              <a:rPr lang="en-US" b="1"/>
              <a:t>Mastering Chess and Shogi by Self-Play with a General Reinforcement Learning Algorithm</a:t>
            </a:r>
            <a:r>
              <a:rPr lang="en-US"/>
              <a:t>. 2017. </a:t>
            </a:r>
            <a:r>
              <a:rPr lang="en-US" err="1"/>
              <a:t>arXiv</a:t>
            </a:r>
            <a:r>
              <a:rPr lang="en-US"/>
              <a:t>: 1712.01815 [cs]. url: https://arxiv.org/abs/1712.01815 (</a:t>
            </a:r>
            <a:r>
              <a:rPr lang="en-US" err="1"/>
              <a:t>besucht</a:t>
            </a:r>
            <a:r>
              <a:rPr lang="en-US"/>
              <a:t> am 09.05.2025).</a:t>
            </a:r>
          </a:p>
          <a:p>
            <a:pPr lvl="1"/>
            <a:r>
              <a:rPr lang="en-US"/>
              <a:t>[Sil+17b] David Silver u. a. “</a:t>
            </a:r>
            <a:r>
              <a:rPr lang="en-US" b="1"/>
              <a:t>Mastering the Game of Go without Human Knowledge</a:t>
            </a:r>
            <a:r>
              <a:rPr lang="en-US"/>
              <a:t>”. In: Nature 550.7676 (2017), S. 354–359. </a:t>
            </a:r>
            <a:r>
              <a:rPr lang="en-US" err="1"/>
              <a:t>issn</a:t>
            </a:r>
            <a:r>
              <a:rPr lang="en-US"/>
              <a:t>: 0028-0836, 1476-4687. </a:t>
            </a:r>
            <a:r>
              <a:rPr lang="en-US" err="1"/>
              <a:t>doi</a:t>
            </a:r>
            <a:r>
              <a:rPr lang="en-US"/>
              <a:t>: 10.1038/nature24270.</a:t>
            </a:r>
          </a:p>
          <a:p>
            <a:pPr lvl="1"/>
            <a:r>
              <a:rPr lang="en-US"/>
              <a:t>[Sus] Herb </a:t>
            </a:r>
            <a:r>
              <a:rPr lang="en-US" err="1"/>
              <a:t>Susmann</a:t>
            </a:r>
            <a:r>
              <a:rPr lang="en-US"/>
              <a:t>. </a:t>
            </a:r>
            <a:r>
              <a:rPr lang="en-US" b="1"/>
              <a:t>Dirichlet Distribution</a:t>
            </a:r>
            <a:r>
              <a:rPr lang="en-US"/>
              <a:t>. url: https://observablehq.com/@herbps10/dirichlet-distribution (</a:t>
            </a:r>
            <a:r>
              <a:rPr lang="en-US" err="1"/>
              <a:t>besucht</a:t>
            </a:r>
            <a:r>
              <a:rPr lang="en-US"/>
              <a:t> am 09.05.2025).</a:t>
            </a:r>
            <a:endParaRPr lang="de-DE"/>
          </a:p>
        </p:txBody>
      </p:sp>
    </p:spTree>
    <p:extLst>
      <p:ext uri="{BB962C8B-B14F-4D97-AF65-F5344CB8AC3E}">
        <p14:creationId xmlns:p14="http://schemas.microsoft.com/office/powerpoint/2010/main" val="1914730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F24CA-0CB8-C989-4C0C-A3031549AAA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7EB51E7-AFE1-B1DA-269F-AA630768D4B3}"/>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2BB39772-2E78-5115-B71D-20D867401E89}"/>
              </a:ext>
            </a:extLst>
          </p:cNvPr>
          <p:cNvSpPr>
            <a:spLocks noGrp="1"/>
          </p:cNvSpPr>
          <p:nvPr>
            <p:ph idx="1"/>
          </p:nvPr>
        </p:nvSpPr>
        <p:spPr/>
        <p:txBody>
          <a:bodyPr>
            <a:normAutofit/>
          </a:bodyPr>
          <a:lstStyle/>
          <a:p>
            <a:r>
              <a:rPr lang="de-DE"/>
              <a:t>Literaturquellen:</a:t>
            </a:r>
          </a:p>
          <a:p>
            <a:pPr lvl="1"/>
            <a:r>
              <a:rPr lang="en-US"/>
              <a:t>[SB20b] Richard S. Sutton und Andrew Barto. </a:t>
            </a:r>
            <a:r>
              <a:rPr lang="en-US" b="1"/>
              <a:t>Reinforcement Learning: An Introduction</a:t>
            </a:r>
            <a:r>
              <a:rPr lang="en-US"/>
              <a:t>. Second edition. Adaptive Computation and Machine Learning. Cambridge, Massachusetts London, England: The MIT Press, 2020. </a:t>
            </a:r>
            <a:r>
              <a:rPr lang="en-US" err="1"/>
              <a:t>isbn</a:t>
            </a:r>
            <a:r>
              <a:rPr lang="en-US"/>
              <a:t>: 978-0-262-03924-6.</a:t>
            </a:r>
          </a:p>
          <a:p>
            <a:pPr lvl="1"/>
            <a:r>
              <a:rPr lang="en-US"/>
              <a:t>[Świ+23] Maciej </a:t>
            </a:r>
            <a:r>
              <a:rPr lang="en-US" err="1"/>
              <a:t>Świechowski</a:t>
            </a:r>
            <a:r>
              <a:rPr lang="en-US"/>
              <a:t>, Konrad Godlewski, Bartosz Sawicki und Jacek </a:t>
            </a:r>
            <a:r>
              <a:rPr lang="en-US" err="1"/>
              <a:t>Mandziuk</a:t>
            </a:r>
            <a:r>
              <a:rPr lang="en-US"/>
              <a:t>. “</a:t>
            </a:r>
            <a:r>
              <a:rPr lang="en-US" b="1"/>
              <a:t>Monte Carlo Tree Search: A Review of Recent Modifications and Applications</a:t>
            </a:r>
            <a:r>
              <a:rPr lang="en-US"/>
              <a:t>”. In: Artificial Intelligence Review 56 (2023), S. 2497–2562. </a:t>
            </a:r>
            <a:r>
              <a:rPr lang="en-US" err="1"/>
              <a:t>doi</a:t>
            </a:r>
            <a:r>
              <a:rPr lang="en-US"/>
              <a:t>: 10.1007/s10462-022-10228-y.</a:t>
            </a:r>
          </a:p>
          <a:p>
            <a:pPr lvl="1"/>
            <a:r>
              <a:rPr lang="en-US"/>
              <a:t>[Lc0] The </a:t>
            </a:r>
            <a:r>
              <a:rPr lang="en-US" err="1"/>
              <a:t>LCZero</a:t>
            </a:r>
            <a:r>
              <a:rPr lang="en-US"/>
              <a:t> Authors. </a:t>
            </a:r>
            <a:r>
              <a:rPr lang="en-US" b="1"/>
              <a:t>Leela Chess Zero</a:t>
            </a:r>
            <a:r>
              <a:rPr lang="en-US"/>
              <a:t>. url: https://github.com/LeelaChessZero/lc0 (</a:t>
            </a:r>
            <a:r>
              <a:rPr lang="en-US" err="1"/>
              <a:t>besucht</a:t>
            </a:r>
            <a:r>
              <a:rPr lang="en-US"/>
              <a:t> am 09.05.2025).</a:t>
            </a:r>
            <a:endParaRPr lang="de-DE"/>
          </a:p>
        </p:txBody>
      </p:sp>
    </p:spTree>
    <p:extLst>
      <p:ext uri="{BB962C8B-B14F-4D97-AF65-F5344CB8AC3E}">
        <p14:creationId xmlns:p14="http://schemas.microsoft.com/office/powerpoint/2010/main" val="2905931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CD954-DF5A-852E-C6EA-992E5B33D62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BE161ED-43A9-C7F0-2422-16B204BA75C1}"/>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D567FE93-D8A0-AADA-B5D7-696D92FA8A2B}"/>
              </a:ext>
            </a:extLst>
          </p:cNvPr>
          <p:cNvSpPr>
            <a:spLocks noGrp="1"/>
          </p:cNvSpPr>
          <p:nvPr>
            <p:ph idx="1"/>
          </p:nvPr>
        </p:nvSpPr>
        <p:spPr/>
        <p:txBody>
          <a:bodyPr>
            <a:normAutofit/>
          </a:bodyPr>
          <a:lstStyle/>
          <a:p>
            <a:r>
              <a:rPr lang="de-DE"/>
              <a:t>Literaturquellen:</a:t>
            </a:r>
          </a:p>
          <a:p>
            <a:pPr lvl="1"/>
            <a:r>
              <a:rPr lang="en-US"/>
              <a:t>[Tom24] Jakub M. Tomczak. </a:t>
            </a:r>
            <a:r>
              <a:rPr lang="en-US" b="1"/>
              <a:t>Deep Generative Modeling</a:t>
            </a:r>
            <a:r>
              <a:rPr lang="en-US"/>
              <a:t>. Springer Cham, 2024. </a:t>
            </a:r>
            <a:r>
              <a:rPr lang="en-US" err="1"/>
              <a:t>isbn</a:t>
            </a:r>
            <a:r>
              <a:rPr lang="en-US"/>
              <a:t>: 978-3-031-64087-2. </a:t>
            </a:r>
            <a:r>
              <a:rPr lang="en-US" err="1"/>
              <a:t>doi</a:t>
            </a:r>
            <a:r>
              <a:rPr lang="en-US"/>
              <a:t>: 10.1007/978-3-031-64087-2.</a:t>
            </a:r>
          </a:p>
          <a:p>
            <a:pPr lvl="1"/>
            <a:r>
              <a:rPr lang="en-US"/>
              <a:t>[Tro10] John Tromp. </a:t>
            </a:r>
            <a:r>
              <a:rPr lang="en-US" b="1"/>
              <a:t>John’s Connect Four Playground</a:t>
            </a:r>
            <a:r>
              <a:rPr lang="en-US"/>
              <a:t>. 2010. url: https://tromp.github.io/c4/c4.html (</a:t>
            </a:r>
            <a:r>
              <a:rPr lang="en-US" err="1"/>
              <a:t>besucht</a:t>
            </a:r>
            <a:r>
              <a:rPr lang="en-US"/>
              <a:t> am 09.05.2025).</a:t>
            </a:r>
          </a:p>
          <a:p>
            <a:pPr lvl="1"/>
            <a:r>
              <a:rPr lang="en-US"/>
              <a:t>[Vas+17] Ashish Vaswani, Noam </a:t>
            </a:r>
            <a:r>
              <a:rPr lang="en-US" err="1"/>
              <a:t>Shazeer</a:t>
            </a:r>
            <a:r>
              <a:rPr lang="en-US"/>
              <a:t>, Niki Parmar, Jakob </a:t>
            </a:r>
            <a:r>
              <a:rPr lang="en-US" err="1"/>
              <a:t>Uszkoreit</a:t>
            </a:r>
            <a:r>
              <a:rPr lang="en-US"/>
              <a:t>, Llion Jones, Aidan N. Gomez, Łukasz Kaiser und Illia </a:t>
            </a:r>
            <a:r>
              <a:rPr lang="en-US" err="1"/>
              <a:t>Polosukhin</a:t>
            </a:r>
            <a:r>
              <a:rPr lang="en-US"/>
              <a:t>. “</a:t>
            </a:r>
            <a:r>
              <a:rPr lang="en-US" b="1"/>
              <a:t>Attention Is All You Need</a:t>
            </a:r>
            <a:r>
              <a:rPr lang="en-US"/>
              <a:t>”. In: Proceedings of the 31st International Conference on Neural Information Processing Systems. NIPS’17. Curran Associates Inc., 2017, S. 6000–6010. </a:t>
            </a:r>
            <a:r>
              <a:rPr lang="en-US" err="1"/>
              <a:t>isbn</a:t>
            </a:r>
            <a:r>
              <a:rPr lang="en-US"/>
              <a:t>: 9781510860964.</a:t>
            </a:r>
            <a:endParaRPr lang="de-DE"/>
          </a:p>
        </p:txBody>
      </p:sp>
    </p:spTree>
    <p:extLst>
      <p:ext uri="{BB962C8B-B14F-4D97-AF65-F5344CB8AC3E}">
        <p14:creationId xmlns:p14="http://schemas.microsoft.com/office/powerpoint/2010/main" val="3399469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4086-0361-5944-873E-363B89237D9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EDB372-9028-0949-17D4-AE67D7FBE3B6}"/>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AE0E8487-F3BA-49BC-6FDF-E136ED53B267}"/>
              </a:ext>
            </a:extLst>
          </p:cNvPr>
          <p:cNvSpPr>
            <a:spLocks noGrp="1"/>
          </p:cNvSpPr>
          <p:nvPr>
            <p:ph idx="1"/>
          </p:nvPr>
        </p:nvSpPr>
        <p:spPr/>
        <p:txBody>
          <a:bodyPr>
            <a:normAutofit fontScale="92500"/>
          </a:bodyPr>
          <a:lstStyle/>
          <a:p>
            <a:r>
              <a:rPr lang="de-DE"/>
              <a:t>Literaturquellen:</a:t>
            </a:r>
          </a:p>
          <a:p>
            <a:pPr lvl="1"/>
            <a:r>
              <a:rPr lang="en-US"/>
              <a:t>[WO12] Marco Wiering und Martijn Van Otterlo, </a:t>
            </a:r>
            <a:r>
              <a:rPr lang="en-US" err="1"/>
              <a:t>Hrsg</a:t>
            </a:r>
            <a:r>
              <a:rPr lang="en-US"/>
              <a:t>. </a:t>
            </a:r>
            <a:r>
              <a:rPr lang="en-US" b="1"/>
              <a:t>Reinforcement Learning: State-of-the-Art</a:t>
            </a:r>
            <a:r>
              <a:rPr lang="en-US"/>
              <a:t>. Bd. 12. Adaptation, Learning, and Optimization. Berlin, Heidelberg: Springer Berlin Heidelberg, 2012. </a:t>
            </a:r>
            <a:r>
              <a:rPr lang="en-US" err="1"/>
              <a:t>isbn</a:t>
            </a:r>
            <a:r>
              <a:rPr lang="en-US"/>
              <a:t>: 978-3-642-27644-6, 978-3-642-27645-3. </a:t>
            </a:r>
            <a:r>
              <a:rPr lang="en-US" err="1"/>
              <a:t>doi</a:t>
            </a:r>
            <a:r>
              <a:rPr lang="en-US"/>
              <a:t>: 10.1007/978-3-642-27645-3.</a:t>
            </a:r>
          </a:p>
          <a:p>
            <a:pPr lvl="1"/>
            <a:r>
              <a:rPr lang="en-US"/>
              <a:t>[Wik16] Wikimedia Commons. </a:t>
            </a:r>
            <a:r>
              <a:rPr lang="en-US" b="1"/>
              <a:t>Kuhn Poker Tree</a:t>
            </a:r>
            <a:r>
              <a:rPr lang="en-US"/>
              <a:t>. 2016. url: https://de.wikipedia.org/wiki/Datei:Kuhn_poker_tree.svg (</a:t>
            </a:r>
            <a:r>
              <a:rPr lang="en-US" err="1"/>
              <a:t>besucht</a:t>
            </a:r>
            <a:r>
              <a:rPr lang="en-US"/>
              <a:t> am 09.05.2025).</a:t>
            </a:r>
          </a:p>
          <a:p>
            <a:pPr lvl="1"/>
            <a:r>
              <a:rPr lang="en-US"/>
              <a:t>[Zin+07] Martin Zinkevich, Michael Johanson, Michael Bowling und Carmelo Piccione. “</a:t>
            </a:r>
            <a:r>
              <a:rPr lang="en-US" b="1"/>
              <a:t>Regret Minimization in Games with Incomplete Information</a:t>
            </a:r>
            <a:r>
              <a:rPr lang="en-US"/>
              <a:t>”. In: Proceedings of the 21st International Conference on Neural Information Processing Systems. NIPS’07. Red Hook, NY, USA: Curran Associates Inc., 2007, S. 1729–1736. </a:t>
            </a:r>
            <a:r>
              <a:rPr lang="en-US" err="1"/>
              <a:t>isbn</a:t>
            </a:r>
            <a:r>
              <a:rPr lang="en-US"/>
              <a:t>: 9781605603520.</a:t>
            </a:r>
            <a:endParaRPr lang="de-DE"/>
          </a:p>
        </p:txBody>
      </p:sp>
    </p:spTree>
    <p:extLst>
      <p:ext uri="{BB962C8B-B14F-4D97-AF65-F5344CB8AC3E}">
        <p14:creationId xmlns:p14="http://schemas.microsoft.com/office/powerpoint/2010/main" val="126558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FF81-BC8F-C178-825B-C4280AB382E1}"/>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186A2EC6-DF40-601F-390F-87D5AF5192D7}"/>
              </a:ext>
            </a:extLst>
          </p:cNvPr>
          <p:cNvSpPr>
            <a:spLocks noGrp="1"/>
          </p:cNvSpPr>
          <p:nvPr>
            <p:ph sz="half" idx="1"/>
          </p:nvPr>
        </p:nvSpPr>
        <p:spPr/>
        <p:txBody>
          <a:bodyPr>
            <a:normAutofit fontScale="92500" lnSpcReduction="10000"/>
          </a:bodyPr>
          <a:lstStyle/>
          <a:p>
            <a:r>
              <a:rPr lang="de-DE"/>
              <a:t>Spiel = Entscheidungssituation, mit interagierenden Akteuren</a:t>
            </a:r>
          </a:p>
          <a:p>
            <a:pPr lvl="1"/>
            <a:r>
              <a:rPr lang="de-DE"/>
              <a:t>Spieler verfolgen eigene Ziele.</a:t>
            </a:r>
          </a:p>
          <a:p>
            <a:pPr lvl="1"/>
            <a:r>
              <a:rPr lang="de-DE"/>
              <a:t>Entscheidungen beeinflussen Ergebnisse</a:t>
            </a:r>
          </a:p>
          <a:p>
            <a:r>
              <a:rPr lang="de-DE"/>
              <a:t>Spiel mit perfekter Information</a:t>
            </a:r>
          </a:p>
          <a:p>
            <a:pPr lvl="1"/>
            <a:r>
              <a:rPr lang="de-DE"/>
              <a:t>Zustände</a:t>
            </a:r>
          </a:p>
          <a:p>
            <a:pPr lvl="1"/>
            <a:r>
              <a:rPr lang="de-DE"/>
              <a:t>Aktionen</a:t>
            </a:r>
          </a:p>
          <a:p>
            <a:pPr lvl="1"/>
            <a:r>
              <a:rPr lang="de-DE"/>
              <a:t>Outcomes</a:t>
            </a:r>
          </a:p>
          <a:p>
            <a:r>
              <a:rPr lang="de-DE"/>
              <a:t>Spiele mit Zufallsereignissen</a:t>
            </a:r>
          </a:p>
          <a:p>
            <a:r>
              <a:rPr lang="de-DE"/>
              <a:t>Spiel mit imperfekter Information</a:t>
            </a:r>
          </a:p>
          <a:p>
            <a:pPr lvl="1"/>
            <a:r>
              <a:rPr lang="de-DE"/>
              <a:t>Informationsmengen</a:t>
            </a:r>
          </a:p>
        </p:txBody>
      </p:sp>
      <p:sp>
        <p:nvSpPr>
          <p:cNvPr id="16" name="Rechteck 15">
            <a:extLst>
              <a:ext uri="{FF2B5EF4-FFF2-40B4-BE49-F238E27FC236}">
                <a16:creationId xmlns:a16="http://schemas.microsoft.com/office/drawing/2014/main" id="{A87686BA-0715-C50E-6EE3-86AF977A6F3B}"/>
              </a:ext>
            </a:extLst>
          </p:cNvPr>
          <p:cNvSpPr/>
          <p:nvPr/>
        </p:nvSpPr>
        <p:spPr>
          <a:xfrm>
            <a:off x="0" y="6176963"/>
            <a:ext cx="12192000" cy="681037"/>
          </a:xfrm>
          <a:prstGeom prst="rect">
            <a:avLst/>
          </a:prstGeom>
          <a:solidFill>
            <a:srgbClr val="FFFFFF">
              <a:alpha val="74902"/>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8733D45E-26C6-1C00-B3D8-361053543A9D}"/>
              </a:ext>
            </a:extLst>
          </p:cNvPr>
          <p:cNvSpPr/>
          <p:nvPr/>
        </p:nvSpPr>
        <p:spPr>
          <a:xfrm>
            <a:off x="0" y="0"/>
            <a:ext cx="12192000" cy="1825625"/>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a:extLst>
              <a:ext uri="{FF2B5EF4-FFF2-40B4-BE49-F238E27FC236}">
                <a16:creationId xmlns:a16="http://schemas.microsoft.com/office/drawing/2014/main" id="{745D07D1-4DE0-1DE9-3A3E-12C62515201C}"/>
              </a:ext>
            </a:extLst>
          </p:cNvPr>
          <p:cNvSpPr>
            <a:spLocks noGrp="1"/>
          </p:cNvSpPr>
          <p:nvPr>
            <p:ph type="title"/>
          </p:nvPr>
        </p:nvSpPr>
        <p:spPr/>
        <p:txBody>
          <a:bodyPr/>
          <a:lstStyle/>
          <a:p>
            <a:r>
              <a:rPr lang="de-DE"/>
              <a:t>Spieltheorie</a:t>
            </a:r>
          </a:p>
        </p:txBody>
      </p:sp>
      <p:pic>
        <p:nvPicPr>
          <p:cNvPr id="20" name="Inhaltsplatzhalter 19">
            <a:extLst>
              <a:ext uri="{FF2B5EF4-FFF2-40B4-BE49-F238E27FC236}">
                <a16:creationId xmlns:a16="http://schemas.microsoft.com/office/drawing/2014/main" id="{C7577666-A0FB-0ABD-8A96-78767048B131}"/>
              </a:ext>
            </a:extLst>
          </p:cNvPr>
          <p:cNvPicPr>
            <a:picLocks noGrp="1" noChangeAspect="1"/>
          </p:cNvPicPr>
          <p:nvPr>
            <p:ph sz="half" idx="2"/>
          </p:nvPr>
        </p:nvPicPr>
        <p:blipFill>
          <a:blip r:embed="rId3"/>
          <a:stretch>
            <a:fillRect/>
          </a:stretch>
        </p:blipFill>
        <p:spPr>
          <a:xfrm>
            <a:off x="6172200" y="2776736"/>
            <a:ext cx="5181600" cy="2449115"/>
          </a:xfrm>
        </p:spPr>
      </p:pic>
    </p:spTree>
    <p:extLst>
      <p:ext uri="{BB962C8B-B14F-4D97-AF65-F5344CB8AC3E}">
        <p14:creationId xmlns:p14="http://schemas.microsoft.com/office/powerpoint/2010/main" val="3258125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646">
        <p159:morph option="byObject"/>
      </p:transition>
    </mc:Choice>
    <mc:Fallback xmlns="">
      <p:transition spd="slow" advTm="2564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356FDE-9CFA-7B57-E270-D2CA35D6E8B8}"/>
              </a:ext>
            </a:extLst>
          </p:cNvPr>
          <p:cNvSpPr>
            <a:spLocks noGrp="1"/>
          </p:cNvSpPr>
          <p:nvPr>
            <p:ph type="title"/>
          </p:nvPr>
        </p:nvSpPr>
        <p:spPr/>
        <p:txBody>
          <a:bodyPr/>
          <a:lstStyle/>
          <a:p>
            <a:r>
              <a:rPr lang="de-DE"/>
              <a:t>Spieltheorie</a:t>
            </a:r>
          </a:p>
        </p:txBody>
      </p:sp>
      <p:sp>
        <p:nvSpPr>
          <p:cNvPr id="3" name="Inhaltsplatzhalter 2">
            <a:extLst>
              <a:ext uri="{FF2B5EF4-FFF2-40B4-BE49-F238E27FC236}">
                <a16:creationId xmlns:a16="http://schemas.microsoft.com/office/drawing/2014/main" id="{BD2E26BA-FB04-18F6-8264-E567854D15DC}"/>
              </a:ext>
            </a:extLst>
          </p:cNvPr>
          <p:cNvSpPr>
            <a:spLocks noGrp="1"/>
          </p:cNvSpPr>
          <p:nvPr>
            <p:ph idx="1"/>
          </p:nvPr>
        </p:nvSpPr>
        <p:spPr/>
        <p:txBody>
          <a:bodyPr>
            <a:normAutofit/>
          </a:bodyPr>
          <a:lstStyle/>
          <a:p>
            <a:r>
              <a:rPr lang="de-DE" dirty="0"/>
              <a:t>Ziel = Erwartungswert des eigenen Nutzens maximieren</a:t>
            </a:r>
          </a:p>
          <a:p>
            <a:pPr lvl="1"/>
            <a:r>
              <a:rPr lang="de-DE" dirty="0"/>
              <a:t>Annahme: Alle anderen Mitspieler spielen rational.</a:t>
            </a:r>
          </a:p>
          <a:p>
            <a:r>
              <a:rPr lang="de-DE" dirty="0"/>
              <a:t>Strategie: Zustand / Informationsmenge =&gt; Aktion</a:t>
            </a:r>
          </a:p>
        </p:txBody>
      </p:sp>
    </p:spTree>
    <p:extLst>
      <p:ext uri="{BB962C8B-B14F-4D97-AF65-F5344CB8AC3E}">
        <p14:creationId xmlns:p14="http://schemas.microsoft.com/office/powerpoint/2010/main" val="18945751"/>
      </p:ext>
    </p:extLst>
  </p:cSld>
  <p:clrMapOvr>
    <a:masterClrMapping/>
  </p:clrMapOvr>
  <mc:AlternateContent xmlns:mc="http://schemas.openxmlformats.org/markup-compatibility/2006" xmlns:p14="http://schemas.microsoft.com/office/powerpoint/2010/main">
    <mc:Choice Requires="p14">
      <p:transition spd="slow" p14:dur="2000" advTm="29771"/>
    </mc:Choice>
    <mc:Fallback xmlns="">
      <p:transition spd="slow" advTm="2977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18E2B8-A7C5-357E-497D-15D7E8778313}"/>
              </a:ext>
            </a:extLst>
          </p:cNvPr>
          <p:cNvSpPr>
            <a:spLocks noGrp="1"/>
          </p:cNvSpPr>
          <p:nvPr>
            <p:ph type="title"/>
          </p:nvPr>
        </p:nvSpPr>
        <p:spPr/>
        <p:txBody>
          <a:bodyPr/>
          <a:lstStyle/>
          <a:p>
            <a:r>
              <a:rPr lang="de-DE"/>
              <a:t>Monte Carlo </a:t>
            </a:r>
            <a:r>
              <a:rPr lang="de-DE" err="1"/>
              <a:t>Tree</a:t>
            </a:r>
            <a:r>
              <a:rPr lang="de-DE"/>
              <a:t> Search</a:t>
            </a:r>
          </a:p>
        </p:txBody>
      </p:sp>
      <p:sp>
        <p:nvSpPr>
          <p:cNvPr id="3" name="Inhaltsplatzhalter 2">
            <a:extLst>
              <a:ext uri="{FF2B5EF4-FFF2-40B4-BE49-F238E27FC236}">
                <a16:creationId xmlns:a16="http://schemas.microsoft.com/office/drawing/2014/main" id="{93358712-473B-F313-C2BA-12AAC2FB1BF6}"/>
              </a:ext>
            </a:extLst>
          </p:cNvPr>
          <p:cNvSpPr>
            <a:spLocks noGrp="1"/>
          </p:cNvSpPr>
          <p:nvPr>
            <p:ph sz="half" idx="1"/>
          </p:nvPr>
        </p:nvSpPr>
        <p:spPr>
          <a:xfrm>
            <a:off x="838200" y="1833245"/>
            <a:ext cx="5181600" cy="4351338"/>
          </a:xfrm>
        </p:spPr>
        <p:txBody>
          <a:bodyPr/>
          <a:lstStyle/>
          <a:p>
            <a:r>
              <a:rPr lang="de-DE"/>
              <a:t>MCTS = iterativer Suchalgorithmus über den Spielbaum</a:t>
            </a:r>
          </a:p>
          <a:p>
            <a:pPr lvl="1"/>
            <a:r>
              <a:rPr lang="de-DE"/>
              <a:t>nicht der gesamte Spielbaum muss durchsucht werden</a:t>
            </a:r>
          </a:p>
          <a:p>
            <a:pPr lvl="1"/>
            <a:r>
              <a:rPr lang="de-DE"/>
              <a:t>Konvergiert gegen perfekte Strategie </a:t>
            </a:r>
          </a:p>
          <a:p>
            <a:r>
              <a:rPr lang="de-DE"/>
              <a:t>In Grundform: nur anwendbar auf perfekte Information</a:t>
            </a:r>
          </a:p>
          <a:p>
            <a:pPr lvl="1"/>
            <a:r>
              <a:rPr lang="de-DE"/>
              <a:t>erzeugt eine reine Strategie</a:t>
            </a:r>
          </a:p>
          <a:p>
            <a:endParaRPr lang="de-DE"/>
          </a:p>
          <a:p>
            <a:endParaRPr lang="de-DE"/>
          </a:p>
          <a:p>
            <a:endParaRPr lang="de-DE"/>
          </a:p>
        </p:txBody>
      </p:sp>
      <p:pic>
        <p:nvPicPr>
          <p:cNvPr id="6" name="Inhaltsplatzhalter 5">
            <a:extLst>
              <a:ext uri="{FF2B5EF4-FFF2-40B4-BE49-F238E27FC236}">
                <a16:creationId xmlns:a16="http://schemas.microsoft.com/office/drawing/2014/main" id="{E0F2F686-9023-4E29-A513-A95FDCD822EA}"/>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172200" y="2815394"/>
            <a:ext cx="5181600" cy="2371800"/>
          </a:xfrm>
        </p:spPr>
      </p:pic>
    </p:spTree>
    <p:extLst>
      <p:ext uri="{BB962C8B-B14F-4D97-AF65-F5344CB8AC3E}">
        <p14:creationId xmlns:p14="http://schemas.microsoft.com/office/powerpoint/2010/main" val="1451621088"/>
      </p:ext>
    </p:extLst>
  </p:cSld>
  <p:clrMapOvr>
    <a:masterClrMapping/>
  </p:clrMapOvr>
  <mc:AlternateContent xmlns:mc="http://schemas.openxmlformats.org/markup-compatibility/2006" xmlns:p14="http://schemas.microsoft.com/office/powerpoint/2010/main">
    <mc:Choice Requires="p14">
      <p:transition spd="slow" p14:dur="2000" advTm="50281"/>
    </mc:Choice>
    <mc:Fallback xmlns="">
      <p:transition spd="slow" advTm="5028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07FC5E-9F45-CC1E-C2B5-3D8AD198B291}"/>
              </a:ext>
            </a:extLst>
          </p:cNvPr>
          <p:cNvSpPr>
            <a:spLocks noGrp="1"/>
          </p:cNvSpPr>
          <p:nvPr>
            <p:ph type="title"/>
          </p:nvPr>
        </p:nvSpPr>
        <p:spPr/>
        <p:txBody>
          <a:bodyPr/>
          <a:lstStyle/>
          <a:p>
            <a:r>
              <a:rPr lang="de-DE"/>
              <a:t>Monte Carlo </a:t>
            </a:r>
            <a:r>
              <a:rPr lang="de-DE" err="1"/>
              <a:t>Tree</a:t>
            </a:r>
            <a:r>
              <a:rPr lang="de-DE"/>
              <a:t> Search</a:t>
            </a:r>
          </a:p>
        </p:txBody>
      </p:sp>
      <p:pic>
        <p:nvPicPr>
          <p:cNvPr id="13" name="Inhaltsplatzhalter 12">
            <a:extLst>
              <a:ext uri="{FF2B5EF4-FFF2-40B4-BE49-F238E27FC236}">
                <a16:creationId xmlns:a16="http://schemas.microsoft.com/office/drawing/2014/main" id="{EF47AAC5-5403-40BD-DFC0-43FD79CC9167}"/>
              </a:ext>
            </a:extLst>
          </p:cNvPr>
          <p:cNvPicPr>
            <a:picLocks noGrp="1" noChangeAspect="1"/>
          </p:cNvPicPr>
          <p:nvPr>
            <p:ph sz="half" idx="1"/>
          </p:nvPr>
        </p:nvPicPr>
        <p:blipFill>
          <a:blip r:embed="rId3"/>
          <a:stretch>
            <a:fillRect/>
          </a:stretch>
        </p:blipFill>
        <p:spPr>
          <a:xfrm>
            <a:off x="838200" y="2607009"/>
            <a:ext cx="5181600" cy="2788570"/>
          </a:xfrm>
        </p:spPr>
      </p:pic>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8EA0A534-BB14-D3E2-3B46-944F9651A7E2}"/>
                  </a:ext>
                </a:extLst>
              </p:cNvPr>
              <p:cNvSpPr>
                <a:spLocks noGrp="1"/>
              </p:cNvSpPr>
              <p:nvPr>
                <p:ph sz="half" idx="2"/>
              </p:nvPr>
            </p:nvSpPr>
            <p:spPr/>
            <p:txBody>
              <a:bodyPr/>
              <a:lstStyle/>
              <a:p>
                <a:r>
                  <a:rPr lang="de-DE"/>
                  <a:t>Selektionsstrategie: UCT</a:t>
                </a:r>
              </a:p>
              <a:p>
                <a:pPr lvl="1"/>
                <a14:m>
                  <m:oMath xmlns:m="http://schemas.openxmlformats.org/officeDocument/2006/math">
                    <m:r>
                      <a:rPr lang="de-DE" b="0" i="1" smtClean="0">
                        <a:latin typeface="Cambria Math" panose="02040503050406030204" pitchFamily="18" charset="0"/>
                      </a:rPr>
                      <m:t>𝑢𝑐𝑡</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 </m:t>
                        </m:r>
                        <m:r>
                          <a:rPr lang="de-DE" b="0" i="1" smtClean="0">
                            <a:latin typeface="Cambria Math" panose="02040503050406030204" pitchFamily="18" charset="0"/>
                          </a:rPr>
                          <m:t>𝑎</m:t>
                        </m:r>
                      </m:e>
                    </m:d>
                    <m:r>
                      <a:rPr lang="de-DE" b="0" i="1" smtClean="0">
                        <a:latin typeface="Cambria Math" panose="02040503050406030204" pitchFamily="18" charset="0"/>
                      </a:rPr>
                      <m:t>=</m:t>
                    </m:r>
                    <m:r>
                      <a:rPr lang="de-DE" b="0" i="1" smtClean="0">
                        <a:latin typeface="Cambria Math" panose="02040503050406030204" pitchFamily="18" charset="0"/>
                      </a:rPr>
                      <m:t>𝑄</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 </m:t>
                        </m:r>
                        <m:r>
                          <a:rPr lang="de-DE" b="0" i="1" smtClean="0">
                            <a:latin typeface="Cambria Math" panose="02040503050406030204" pitchFamily="18" charset="0"/>
                          </a:rPr>
                          <m:t>𝑎</m:t>
                        </m:r>
                      </m:e>
                    </m:d>
                    <m:r>
                      <a:rPr lang="de-DE" b="0" i="1" smtClean="0">
                        <a:latin typeface="Cambria Math" panose="02040503050406030204" pitchFamily="18" charset="0"/>
                      </a:rPr>
                      <m:t>+</m:t>
                    </m:r>
                    <m:r>
                      <a:rPr lang="de-DE" b="0" i="1" smtClean="0">
                        <a:latin typeface="Cambria Math" panose="02040503050406030204" pitchFamily="18" charset="0"/>
                      </a:rPr>
                      <m:t>𝐶</m:t>
                    </m:r>
                    <m:r>
                      <a:rPr lang="de-DE" b="0" i="1" smtClean="0">
                        <a:latin typeface="Cambria Math" panose="02040503050406030204" pitchFamily="18" charset="0"/>
                      </a:rPr>
                      <m:t> ∗</m:t>
                    </m:r>
                    <m:rad>
                      <m:radPr>
                        <m:degHide m:val="on"/>
                        <m:ctrlPr>
                          <a:rPr lang="de-DE" b="0" i="1" smtClean="0">
                            <a:latin typeface="Cambria Math" panose="02040503050406030204" pitchFamily="18" charset="0"/>
                          </a:rPr>
                        </m:ctrlPr>
                      </m:radPr>
                      <m:deg/>
                      <m:e>
                        <m:f>
                          <m:fPr>
                            <m:ctrlPr>
                              <a:rPr lang="de-DE" b="0" i="1" smtClean="0">
                                <a:latin typeface="Cambria Math" panose="02040503050406030204" pitchFamily="18" charset="0"/>
                              </a:rPr>
                            </m:ctrlPr>
                          </m:fPr>
                          <m:num>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ln</m:t>
                                </m:r>
                              </m:fName>
                              <m:e>
                                <m:r>
                                  <a:rPr lang="de-DE" b="0" i="1" smtClean="0">
                                    <a:latin typeface="Cambria Math" panose="02040503050406030204" pitchFamily="18" charset="0"/>
                                  </a:rPr>
                                  <m:t>𝑁</m:t>
                                </m:r>
                                <m:r>
                                  <a:rPr lang="de-DE" b="0" i="1" smtClean="0">
                                    <a:latin typeface="Cambria Math" panose="02040503050406030204" pitchFamily="18" charset="0"/>
                                  </a:rPr>
                                  <m:t>(</m:t>
                                </m:r>
                                <m:r>
                                  <a:rPr lang="de-DE" b="0" i="1" smtClean="0">
                                    <a:latin typeface="Cambria Math" panose="02040503050406030204" pitchFamily="18" charset="0"/>
                                  </a:rPr>
                                  <m:t>𝑠</m:t>
                                </m:r>
                                <m:r>
                                  <a:rPr lang="de-DE" b="0" i="1" smtClean="0">
                                    <a:latin typeface="Cambria Math" panose="02040503050406030204" pitchFamily="18" charset="0"/>
                                  </a:rPr>
                                  <m:t>)</m:t>
                                </m:r>
                              </m:e>
                            </m:func>
                          </m:num>
                          <m:den>
                            <m:r>
                              <a:rPr lang="de-DE" b="0" i="1" smtClean="0">
                                <a:latin typeface="Cambria Math" panose="02040503050406030204" pitchFamily="18" charset="0"/>
                              </a:rPr>
                              <m:t>𝑁</m:t>
                            </m:r>
                            <m:r>
                              <a:rPr lang="de-DE" b="0" i="1" smtClean="0">
                                <a:latin typeface="Cambria Math" panose="02040503050406030204" pitchFamily="18" charset="0"/>
                              </a:rPr>
                              <m:t>(</m:t>
                            </m:r>
                            <m:r>
                              <a:rPr lang="de-DE" b="0" i="1" smtClean="0">
                                <a:latin typeface="Cambria Math" panose="02040503050406030204" pitchFamily="18" charset="0"/>
                              </a:rPr>
                              <m:t>𝑠</m:t>
                            </m:r>
                            <m:r>
                              <a:rPr lang="de-DE" b="0" i="1" smtClean="0">
                                <a:latin typeface="Cambria Math" panose="02040503050406030204" pitchFamily="18" charset="0"/>
                              </a:rPr>
                              <m:t>, </m:t>
                            </m:r>
                            <m:r>
                              <a:rPr lang="de-DE" b="0" i="1" smtClean="0">
                                <a:latin typeface="Cambria Math" panose="02040503050406030204" pitchFamily="18" charset="0"/>
                              </a:rPr>
                              <m:t>𝑎</m:t>
                            </m:r>
                            <m:r>
                              <a:rPr lang="de-DE" b="0" i="1" smtClean="0">
                                <a:latin typeface="Cambria Math" panose="02040503050406030204" pitchFamily="18" charset="0"/>
                              </a:rPr>
                              <m:t>)</m:t>
                            </m:r>
                          </m:den>
                        </m:f>
                      </m:e>
                    </m:rad>
                  </m:oMath>
                </a14:m>
                <a:endParaRPr lang="de-DE"/>
              </a:p>
              <a:p>
                <a:endParaRPr lang="de-DE"/>
              </a:p>
              <a:p>
                <a:endParaRPr lang="de-DE"/>
              </a:p>
            </p:txBody>
          </p:sp>
        </mc:Choice>
        <mc:Fallback xmlns="">
          <p:sp>
            <p:nvSpPr>
              <p:cNvPr id="4" name="Inhaltsplatzhalter 3">
                <a:extLst>
                  <a:ext uri="{FF2B5EF4-FFF2-40B4-BE49-F238E27FC236}">
                    <a16:creationId xmlns:a16="http://schemas.microsoft.com/office/drawing/2014/main" id="{8EA0A534-BB14-D3E2-3B46-944F9651A7E2}"/>
                  </a:ext>
                </a:extLst>
              </p:cNvPr>
              <p:cNvSpPr>
                <a:spLocks noGrp="1" noRot="1" noChangeAspect="1" noMove="1" noResize="1" noEditPoints="1" noAdjustHandles="1" noChangeArrowheads="1" noChangeShapeType="1" noTextEdit="1"/>
              </p:cNvSpPr>
              <p:nvPr>
                <p:ph sz="half" idx="2"/>
              </p:nvPr>
            </p:nvSpPr>
            <p:spPr>
              <a:blipFill>
                <a:blip r:embed="rId4"/>
                <a:stretch>
                  <a:fillRect l="-2118" t="-2241"/>
                </a:stretch>
              </a:blipFill>
            </p:spPr>
            <p:txBody>
              <a:bodyPr/>
              <a:lstStyle/>
              <a:p>
                <a:r>
                  <a:rPr lang="en-US">
                    <a:noFill/>
                  </a:rPr>
                  <a:t> </a:t>
                </a:r>
              </a:p>
            </p:txBody>
          </p:sp>
        </mc:Fallback>
      </mc:AlternateContent>
    </p:spTree>
    <p:extLst>
      <p:ext uri="{BB962C8B-B14F-4D97-AF65-F5344CB8AC3E}">
        <p14:creationId xmlns:p14="http://schemas.microsoft.com/office/powerpoint/2010/main" val="4176329978"/>
      </p:ext>
    </p:extLst>
  </p:cSld>
  <p:clrMapOvr>
    <a:masterClrMapping/>
  </p:clrMapOvr>
  <mc:AlternateContent xmlns:mc="http://schemas.openxmlformats.org/markup-compatibility/2006" xmlns:p14="http://schemas.microsoft.com/office/powerpoint/2010/main">
    <mc:Choice Requires="p14">
      <p:transition spd="slow" p14:dur="2000" advTm="31468"/>
    </mc:Choice>
    <mc:Fallback xmlns="">
      <p:transition spd="slow" advTm="31468"/>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10953</Words>
  <Application>Microsoft Office PowerPoint</Application>
  <PresentationFormat>Breitbild</PresentationFormat>
  <Paragraphs>720</Paragraphs>
  <Slides>55</Slides>
  <Notes>55</Notes>
  <HiddenSlides>1</HiddenSlides>
  <MMClips>0</MMClips>
  <ScaleCrop>false</ScaleCrop>
  <HeadingPairs>
    <vt:vector size="4" baseType="variant">
      <vt:variant>
        <vt:lpstr>Design</vt:lpstr>
      </vt:variant>
      <vt:variant>
        <vt:i4>1</vt:i4>
      </vt:variant>
      <vt:variant>
        <vt:lpstr>Folientitel</vt:lpstr>
      </vt:variant>
      <vt:variant>
        <vt:i4>55</vt:i4>
      </vt:variant>
    </vt:vector>
  </HeadingPairs>
  <TitlesOfParts>
    <vt:vector size="56" baseType="lpstr">
      <vt:lpstr>Office</vt:lpstr>
      <vt:lpstr>Adaption von MCTS und AlphaZero für Spiele mit imperfekter Information am Beispiel Doppelkopf</vt:lpstr>
      <vt:lpstr>Forschungsfrage</vt:lpstr>
      <vt:lpstr>Spieltheorie</vt:lpstr>
      <vt:lpstr>Spieltheorie</vt:lpstr>
      <vt:lpstr>Spieltheorie</vt:lpstr>
      <vt:lpstr>Spieltheorie</vt:lpstr>
      <vt:lpstr>Spieltheorie</vt:lpstr>
      <vt:lpstr>Monte Carlo Tree Search</vt:lpstr>
      <vt:lpstr>Monte Carlo Tree Search</vt:lpstr>
      <vt:lpstr>AlphaZero</vt:lpstr>
      <vt:lpstr>Determinisierung</vt:lpstr>
      <vt:lpstr>Zustandsauswahl</vt:lpstr>
      <vt:lpstr>Autoregressives Modell</vt:lpstr>
      <vt:lpstr>Autoregressives Modell</vt:lpstr>
      <vt:lpstr>Autoregressives Modell</vt:lpstr>
      <vt:lpstr>Autoregressives Modell</vt:lpstr>
      <vt:lpstr>Autoregressives Modell</vt:lpstr>
      <vt:lpstr>Autoregressives Modell</vt:lpstr>
      <vt:lpstr>Strategie-Fusion</vt:lpstr>
      <vt:lpstr>Zusammensetzung der Komponenten</vt:lpstr>
      <vt:lpstr>MCTS bei perfekter Information</vt:lpstr>
      <vt:lpstr>MCTS bei perfekter Information</vt:lpstr>
      <vt:lpstr>MCTS bei perfekter Information</vt:lpstr>
      <vt:lpstr>MCTS bei perfekter Information</vt:lpstr>
      <vt:lpstr>AlphaZero bei perfekter Information</vt:lpstr>
      <vt:lpstr>Autoregressives Modell</vt:lpstr>
      <vt:lpstr>Vollständige Determinisierung</vt:lpstr>
      <vt:lpstr>Vollständige Determinisierung</vt:lpstr>
      <vt:lpstr>Ergebnisse</vt:lpstr>
      <vt:lpstr>Quellen</vt:lpstr>
      <vt:lpstr>Vielen Dank für Ihre Aufmerksamkeit!</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Theodor Diesner-Mayer</dc:creator>
  <cp:lastModifiedBy>Theodor Diesner-Mayer</cp:lastModifiedBy>
  <cp:revision>2</cp:revision>
  <cp:lastPrinted>2025-06-05T10:23:03Z</cp:lastPrinted>
  <dcterms:created xsi:type="dcterms:W3CDTF">2025-05-21T16:44:12Z</dcterms:created>
  <dcterms:modified xsi:type="dcterms:W3CDTF">2025-07-11T21:05:12Z</dcterms:modified>
</cp:coreProperties>
</file>